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65" r:id="rId5"/>
    <p:sldId id="267" r:id="rId6"/>
    <p:sldId id="262" r:id="rId7"/>
    <p:sldId id="26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1DFAA-7D14-42F9-8A22-7F122A9AAA8C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AF6F-E7F2-4AD3-8EC4-D6A4EA9CBE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56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9FAFA20-8C9F-424E-B374-FE6009EA5C08}" type="datetimeFigureOut">
              <a:rPr lang="en-US" smtClean="0"/>
              <a:t>5/10/2014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B47A699-60A0-4864-923A-C6FC065CB4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sales@kor-pak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to Gatke Phenolic Bearings and Laminates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Chris Koralik</a:t>
            </a:r>
          </a:p>
          <a:p>
            <a:pPr algn="ctr"/>
            <a:r>
              <a:rPr lang="en-US" dirty="0" smtClean="0"/>
              <a:t>Kor-Pak Corporation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01316"/>
            <a:ext cx="2921151" cy="17084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2" y="457202"/>
            <a:ext cx="3733798" cy="160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-34871"/>
            <a:ext cx="7090475" cy="1154097"/>
          </a:xfrm>
        </p:spPr>
        <p:txBody>
          <a:bodyPr/>
          <a:lstStyle/>
          <a:p>
            <a:r>
              <a:rPr lang="en-US" dirty="0" smtClean="0"/>
              <a:t>What is Gatke?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7086600" cy="55626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Impregnated, self-lubricating Phenolic Bearings and Laminates made from raw molded tube</a:t>
            </a:r>
          </a:p>
          <a:p>
            <a:r>
              <a:rPr lang="en-US" sz="2800" dirty="0" smtClean="0"/>
              <a:t>Made of high-strength fabrics and special long-lasting resin </a:t>
            </a:r>
            <a:r>
              <a:rPr lang="en-US" sz="2800" dirty="0" smtClean="0"/>
              <a:t>compounds</a:t>
            </a:r>
            <a:endParaRPr lang="en-US" sz="2800" dirty="0" smtClean="0"/>
          </a:p>
          <a:p>
            <a:r>
              <a:rPr lang="en-US" sz="2800" dirty="0" smtClean="0"/>
              <a:t>Various Grades of Gatke materials suitable for different applications</a:t>
            </a:r>
          </a:p>
          <a:p>
            <a:r>
              <a:rPr lang="en-US" sz="2800" dirty="0" smtClean="0"/>
              <a:t>Ubiquitous </a:t>
            </a:r>
            <a:r>
              <a:rPr lang="en-US" sz="2800" dirty="0" smtClean="0"/>
              <a:t>usage to permeate multiple industries and applications</a:t>
            </a:r>
          </a:p>
          <a:p>
            <a:r>
              <a:rPr lang="en-US" sz="2800" dirty="0" smtClean="0"/>
              <a:t>Highly durable product that is superior to its competitors in terms of forgiveness, heat and pressure resistance, and capable of enduring shocks and heavy loads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219200"/>
            <a:ext cx="22098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48126"/>
            <a:ext cx="7315200" cy="1207167"/>
          </a:xfrm>
        </p:spPr>
        <p:txBody>
          <a:bodyPr/>
          <a:lstStyle/>
          <a:p>
            <a:r>
              <a:rPr lang="en-US" dirty="0" smtClean="0"/>
              <a:t>Where is Gatke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5720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000" b="1" u="sng" dirty="0" smtClean="0"/>
              <a:t>Mill Applications </a:t>
            </a:r>
            <a:r>
              <a:rPr lang="en-US" sz="3000" dirty="0" smtClean="0"/>
              <a:t>(i.e. Roll Stands)</a:t>
            </a:r>
          </a:p>
          <a:p>
            <a:pPr lvl="1"/>
            <a:r>
              <a:rPr lang="en-US" sz="3000" b="1" u="sng" dirty="0" smtClean="0"/>
              <a:t>Construction</a:t>
            </a:r>
            <a:r>
              <a:rPr lang="en-US" sz="3000" dirty="0" smtClean="0"/>
              <a:t> (i.e. Pivot Point)</a:t>
            </a:r>
          </a:p>
          <a:p>
            <a:pPr lvl="1"/>
            <a:r>
              <a:rPr lang="en-US" sz="3000" b="1" u="sng" dirty="0" smtClean="0"/>
              <a:t>Rail </a:t>
            </a:r>
            <a:r>
              <a:rPr lang="en-US" sz="3000" dirty="0" smtClean="0"/>
              <a:t>(Center Plates, Vertical Liners, Wear Plates, Equalizer Seats, Traction Bearings, Bushings</a:t>
            </a:r>
          </a:p>
          <a:p>
            <a:pPr lvl="1"/>
            <a:r>
              <a:rPr lang="en-US" sz="3000" b="1" u="sng" dirty="0" smtClean="0"/>
              <a:t>Water Treatment </a:t>
            </a:r>
            <a:r>
              <a:rPr lang="en-US" sz="3000" dirty="0" smtClean="0"/>
              <a:t>(Agitator Tanks)</a:t>
            </a:r>
          </a:p>
          <a:p>
            <a:pPr lvl="1"/>
            <a:r>
              <a:rPr lang="en-US" sz="3000" b="1" u="sng" dirty="0" smtClean="0"/>
              <a:t>Screw Conveyor </a:t>
            </a:r>
          </a:p>
          <a:p>
            <a:pPr lvl="1"/>
            <a:r>
              <a:rPr lang="en-US" sz="3000" b="1" u="sng" dirty="0" smtClean="0"/>
              <a:t>Agriculture, Mining, and Energy</a:t>
            </a:r>
            <a:r>
              <a:rPr lang="en-US" sz="3000" dirty="0" smtClean="0"/>
              <a:t> (hanger bearings, bushings, drilling equipment, bearings, </a:t>
            </a:r>
            <a:r>
              <a:rPr lang="en-US" sz="3000" dirty="0" smtClean="0"/>
              <a:t>etc.)</a:t>
            </a:r>
            <a:endParaRPr lang="en-US" sz="3000" dirty="0" smtClean="0"/>
          </a:p>
          <a:p>
            <a:pPr lvl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08283"/>
            <a:ext cx="3429000" cy="210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8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391400" cy="990599"/>
          </a:xfrm>
        </p:spPr>
        <p:txBody>
          <a:bodyPr/>
          <a:lstStyle/>
          <a:p>
            <a:r>
              <a:rPr lang="en-US" dirty="0" smtClean="0"/>
              <a:t>More about Gatke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b="1" dirty="0">
                <a:latin typeface="Times New Roman" pitchFamily="18" charset="0"/>
              </a:rPr>
              <a:t>Spherical Bearings:  </a:t>
            </a:r>
            <a:r>
              <a:rPr lang="en-US" altLang="en-US" sz="2800" dirty="0">
                <a:latin typeface="Times New Roman" pitchFamily="18" charset="0"/>
              </a:rPr>
              <a:t>Ideal for self-aligning applications on construction machinery, machine tools, pulverizing equipment and other high wear or tough applications. </a:t>
            </a:r>
            <a:r>
              <a:rPr lang="en-US" altLang="en-US" sz="2800" b="1" dirty="0" smtClean="0">
                <a:latin typeface="Times New Roman" pitchFamily="18" charset="0"/>
              </a:rPr>
              <a:t>Chemical </a:t>
            </a:r>
            <a:r>
              <a:rPr lang="en-US" altLang="en-US" sz="2800" b="1" dirty="0">
                <a:latin typeface="Times New Roman" pitchFamily="18" charset="0"/>
              </a:rPr>
              <a:t>Resistant Bearings:  </a:t>
            </a:r>
            <a:r>
              <a:rPr lang="en-US" altLang="en-US" sz="2800" dirty="0">
                <a:latin typeface="Times New Roman" pitchFamily="18" charset="0"/>
              </a:rPr>
              <a:t>Specific formulations of molded fabric-reinforced, phenolic materials are available to withstand acids, alkalis and solvents. Ideal for chemical processing equipment.</a:t>
            </a:r>
            <a:endParaRPr lang="en-US" altLang="en-US" sz="28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dirty="0">
                <a:latin typeface="Times New Roman" pitchFamily="18" charset="0"/>
              </a:rPr>
              <a:t>Wear Plates:  </a:t>
            </a:r>
            <a:r>
              <a:rPr lang="en-US" altLang="en-US" sz="2800" dirty="0">
                <a:latin typeface="Times New Roman" pitchFamily="18" charset="0"/>
              </a:rPr>
              <a:t>A wide variety of special wear plates are available </a:t>
            </a:r>
            <a:r>
              <a:rPr lang="en-US" altLang="en-US" sz="2800" b="1" dirty="0" smtClean="0">
                <a:latin typeface="Times New Roman" pitchFamily="18" charset="0"/>
              </a:rPr>
              <a:t>Slipper </a:t>
            </a:r>
            <a:r>
              <a:rPr lang="en-US" altLang="en-US" sz="2800" b="1" dirty="0">
                <a:latin typeface="Times New Roman" pitchFamily="18" charset="0"/>
              </a:rPr>
              <a:t>Bearings:  </a:t>
            </a:r>
            <a:r>
              <a:rPr lang="en-US" altLang="en-US" sz="2800" dirty="0">
                <a:latin typeface="Times New Roman" pitchFamily="18" charset="0"/>
              </a:rPr>
              <a:t>All types for eliminating scoring, absorbing shocks and reducing noise. Will far outlast metal.</a:t>
            </a: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2050" name="Picture 2" descr="C:\Users\christopher\Desktop\Website pics\center 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524500"/>
            <a:ext cx="190499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51308"/>
            <a:ext cx="2276224" cy="128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732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5486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About Gatke </a:t>
            </a:r>
            <a:r>
              <a:rPr lang="en-US" dirty="0" smtClean="0"/>
              <a:t>(cont.)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5562600" cy="5791200"/>
          </a:xfrm>
        </p:spPr>
        <p:txBody>
          <a:bodyPr>
            <a:normAutofit fontScale="32500" lnSpcReduction="20000"/>
          </a:bodyPr>
          <a:lstStyle/>
          <a:p>
            <a:r>
              <a:rPr lang="en-US" altLang="en-US" sz="7000" dirty="0"/>
              <a:t>All Shapes and sizes</a:t>
            </a:r>
          </a:p>
          <a:p>
            <a:pPr>
              <a:buNone/>
            </a:pPr>
            <a:r>
              <a:rPr lang="en-US" altLang="en-US" sz="7000" dirty="0"/>
              <a:t>	--Flat profile parts 30” wide up to 10’ Long </a:t>
            </a:r>
          </a:p>
          <a:p>
            <a:pPr>
              <a:buNone/>
            </a:pPr>
            <a:r>
              <a:rPr lang="en-US" altLang="en-US" sz="7000" dirty="0"/>
              <a:t>		-- Wear Pads</a:t>
            </a:r>
          </a:p>
          <a:p>
            <a:pPr>
              <a:buNone/>
            </a:pPr>
            <a:r>
              <a:rPr lang="en-US" altLang="en-US" sz="7000" dirty="0"/>
              <a:t>		--Electrical Mounting Surfaces</a:t>
            </a:r>
          </a:p>
          <a:p>
            <a:pPr>
              <a:buNone/>
            </a:pPr>
            <a:endParaRPr lang="en-US" altLang="en-US" sz="7000" dirty="0"/>
          </a:p>
          <a:p>
            <a:r>
              <a:rPr lang="en-US" altLang="en-US" sz="7000" dirty="0"/>
              <a:t>Round Bearings, bushings, half bushings, flange bushings in sizes from .75” to 8’ in diameter </a:t>
            </a:r>
          </a:p>
          <a:p>
            <a:pPr>
              <a:spcBef>
                <a:spcPct val="50000"/>
              </a:spcBef>
            </a:pPr>
            <a:r>
              <a:rPr lang="en-US" altLang="en-US" sz="7000" dirty="0"/>
              <a:t>Material Performance Comparison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7000" dirty="0"/>
              <a:t> Wood—3 month Usage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7000" dirty="0"/>
              <a:t>Bronze—Approximately 1 year ( must have lubrication)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7000" dirty="0"/>
              <a:t>Gatke Phenolic Bearings—About 2 to 3 years with self lubrication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57201"/>
            <a:ext cx="34290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77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10400" cy="1066799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Who does Gatke Compete With and How Does it Compare?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208827"/>
              </p:ext>
            </p:extLst>
          </p:nvPr>
        </p:nvGraphicFramePr>
        <p:xfrm>
          <a:off x="304800" y="1600201"/>
          <a:ext cx="8610600" cy="502919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1501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Materials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Cost Difference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Advantages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Disadvantages</a:t>
                      </a:r>
                      <a:endParaRPr lang="en-US" sz="1200" dirty="0"/>
                    </a:p>
                  </a:txBody>
                  <a:tcPr/>
                </a:tc>
              </a:tr>
              <a:tr h="8876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Babbitt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+75 to 100%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Old worn or misaligned equipment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Lead-based, need for a casting, &amp; machining – environmental concerns </a:t>
                      </a:r>
                      <a:endParaRPr lang="en-US" sz="1200" dirty="0"/>
                    </a:p>
                  </a:txBody>
                  <a:tcPr/>
                </a:tc>
              </a:tr>
              <a:tr h="6340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UHMW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- 50%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Lower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Can’t take more than 250 degrees F</a:t>
                      </a:r>
                      <a:endParaRPr lang="en-US" sz="1200" dirty="0"/>
                    </a:p>
                  </a:txBody>
                  <a:tcPr/>
                </a:tc>
              </a:tr>
              <a:tr h="10708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Bronze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+ 0 to 25%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Accepted technology</a:t>
                      </a:r>
                      <a:r>
                        <a:rPr lang="en-US" sz="1200" baseline="0" dirty="0" smtClean="0"/>
                        <a:t> – easy to machine – been around for a long period of time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Three times heavier than Gatke</a:t>
                      </a:r>
                      <a:r>
                        <a:rPr lang="en-US" sz="1200" baseline="0" dirty="0" smtClean="0"/>
                        <a:t> – permanent deformation – environmental concerns</a:t>
                      </a:r>
                      <a:endParaRPr lang="en-US" sz="1200" dirty="0"/>
                    </a:p>
                  </a:txBody>
                  <a:tcPr/>
                </a:tc>
              </a:tr>
              <a:tr h="6340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Steel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- 25%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Good heat resistance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Very aggressive wear on shaft &amp;</a:t>
                      </a:r>
                      <a:r>
                        <a:rPr lang="en-US" sz="1200" baseline="0" dirty="0" smtClean="0"/>
                        <a:t> galling</a:t>
                      </a:r>
                      <a:endParaRPr lang="en-US" sz="1200" dirty="0"/>
                    </a:p>
                  </a:txBody>
                  <a:tcPr/>
                </a:tc>
              </a:tr>
              <a:tr h="88762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Other Phenolics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+/- 10%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More cost effective in smaller diameters</a:t>
                      </a:r>
                      <a:r>
                        <a:rPr lang="en-US" sz="1200" baseline="0" dirty="0" smtClean="0"/>
                        <a:t> – sizing in some instances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Size limitations – we can produce larger</a:t>
                      </a:r>
                      <a:r>
                        <a:rPr lang="en-US" sz="1200" baseline="0" dirty="0" smtClean="0"/>
                        <a:t> diameters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82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Custom Gatke </a:t>
            </a:r>
            <a:r>
              <a:rPr lang="en-US" dirty="0" smtClean="0"/>
              <a:t>Phenolics</a:t>
            </a:r>
            <a:r>
              <a:rPr lang="en-US" dirty="0" smtClean="0"/>
              <a:t> and Laminates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76200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200" dirty="0" smtClean="0">
                <a:latin typeface="Times New Roman" pitchFamily="18" charset="0"/>
              </a:rPr>
              <a:t>We </a:t>
            </a:r>
            <a:r>
              <a:rPr lang="en-US" altLang="en-US" sz="3200" dirty="0">
                <a:latin typeface="Times New Roman" pitchFamily="18" charset="0"/>
              </a:rPr>
              <a:t>solve problems where: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200" dirty="0">
                <a:latin typeface="Times New Roman" pitchFamily="18" charset="0"/>
              </a:rPr>
              <a:t>	--Custom product design is needed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200" dirty="0">
                <a:latin typeface="Times New Roman" pitchFamily="18" charset="0"/>
              </a:rPr>
              <a:t>	--Lubrication--availability of lubrication &amp; temperature are problematic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200" dirty="0">
                <a:latin typeface="Times New Roman" pitchFamily="18" charset="0"/>
              </a:rPr>
              <a:t>		--Environment Hazard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3200" dirty="0">
                <a:latin typeface="Times New Roman" pitchFamily="18" charset="0"/>
              </a:rPr>
              <a:t>		--Maintenance Problems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latin typeface="Times New Roman" pitchFamily="18" charset="0"/>
              </a:rPr>
              <a:t>Bronze doesn’t work or Thermoplastics fail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latin typeface="Times New Roman" pitchFamily="18" charset="0"/>
              </a:rPr>
              <a:t>Grit and Dust Destroy Metal Bearings</a:t>
            </a:r>
          </a:p>
          <a:p>
            <a:pPr>
              <a:lnSpc>
                <a:spcPct val="90000"/>
              </a:lnSpc>
            </a:pPr>
            <a:r>
              <a:rPr lang="en-US" altLang="en-US" sz="3200" dirty="0">
                <a:latin typeface="Times New Roman" pitchFamily="18" charset="0"/>
              </a:rPr>
              <a:t>Chemical solutions destroy metal bearings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014411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 Kor-Pak Provide You With the Phenolic/Laminates You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1"/>
            <a:ext cx="7315200" cy="4175760"/>
          </a:xfrm>
        </p:spPr>
        <p:txBody>
          <a:bodyPr/>
          <a:lstStyle/>
          <a:p>
            <a:r>
              <a:rPr lang="en-US" sz="3000" dirty="0" smtClean="0"/>
              <a:t>Call 1-888-2KorPak or e-mail </a:t>
            </a:r>
            <a:r>
              <a:rPr lang="en-US" sz="3000" dirty="0" smtClean="0">
                <a:hlinkClick r:id="rId2"/>
              </a:rPr>
              <a:t>sales@kor-pak.com</a:t>
            </a:r>
            <a:r>
              <a:rPr lang="en-US" sz="3000" dirty="0" smtClean="0"/>
              <a:t> for more information</a:t>
            </a:r>
          </a:p>
          <a:p>
            <a:r>
              <a:rPr lang="en-US" sz="3000" dirty="0" smtClean="0"/>
              <a:t>Gatke samples available upon request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51813"/>
            <a:ext cx="41910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067300"/>
            <a:ext cx="2333696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92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104</TotalTime>
  <Words>397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Introduction to Gatke Phenolic Bearings and Laminates</vt:lpstr>
      <vt:lpstr>What is Gatke?</vt:lpstr>
      <vt:lpstr>Where is Gatke Used?</vt:lpstr>
      <vt:lpstr>More about Gatke Products</vt:lpstr>
      <vt:lpstr>More About Gatke (cont.) </vt:lpstr>
      <vt:lpstr>Who does Gatke Compete With and How Does it Compare?</vt:lpstr>
      <vt:lpstr>Custom Gatke Phenolics and Laminates</vt:lpstr>
      <vt:lpstr>Let Kor-Pak Provide You With the Phenolic/Laminates You Need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Koralik</dc:creator>
  <cp:lastModifiedBy>Christopher Koralik</cp:lastModifiedBy>
  <cp:revision>21</cp:revision>
  <dcterms:created xsi:type="dcterms:W3CDTF">2014-04-20T04:53:17Z</dcterms:created>
  <dcterms:modified xsi:type="dcterms:W3CDTF">2014-05-11T00:06:33Z</dcterms:modified>
</cp:coreProperties>
</file>