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 id="2147483659" r:id="rId3"/>
  </p:sldMasterIdLst>
  <p:notesMasterIdLst>
    <p:notesMasterId r:id="rId108"/>
  </p:notesMasterIdLst>
  <p:handoutMasterIdLst>
    <p:handoutMasterId r:id="rId109"/>
  </p:handoutMasterIdLst>
  <p:sldIdLst>
    <p:sldId id="353" r:id="rId4"/>
    <p:sldId id="380" r:id="rId5"/>
    <p:sldId id="382" r:id="rId6"/>
    <p:sldId id="383" r:id="rId7"/>
    <p:sldId id="384" r:id="rId8"/>
    <p:sldId id="385" r:id="rId9"/>
    <p:sldId id="386" r:id="rId10"/>
    <p:sldId id="387" r:id="rId11"/>
    <p:sldId id="372" r:id="rId12"/>
    <p:sldId id="373" r:id="rId13"/>
    <p:sldId id="374" r:id="rId14"/>
    <p:sldId id="375" r:id="rId15"/>
    <p:sldId id="376" r:id="rId16"/>
    <p:sldId id="377" r:id="rId17"/>
    <p:sldId id="378" r:id="rId18"/>
    <p:sldId id="379" r:id="rId19"/>
    <p:sldId id="257"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354" r:id="rId51"/>
    <p:sldId id="293" r:id="rId52"/>
    <p:sldId id="294" r:id="rId53"/>
    <p:sldId id="295" r:id="rId54"/>
    <p:sldId id="296" r:id="rId55"/>
    <p:sldId id="297" r:id="rId56"/>
    <p:sldId id="298" r:id="rId57"/>
    <p:sldId id="299" r:id="rId58"/>
    <p:sldId id="300" r:id="rId59"/>
    <p:sldId id="301" r:id="rId60"/>
    <p:sldId id="302" r:id="rId61"/>
    <p:sldId id="355" r:id="rId62"/>
    <p:sldId id="304" r:id="rId63"/>
    <p:sldId id="356" r:id="rId64"/>
    <p:sldId id="359" r:id="rId65"/>
    <p:sldId id="360" r:id="rId66"/>
    <p:sldId id="358" r:id="rId67"/>
    <p:sldId id="362" r:id="rId68"/>
    <p:sldId id="361" r:id="rId69"/>
    <p:sldId id="357" r:id="rId70"/>
    <p:sldId id="312" r:id="rId71"/>
    <p:sldId id="313" r:id="rId72"/>
    <p:sldId id="314" r:id="rId73"/>
    <p:sldId id="363" r:id="rId74"/>
    <p:sldId id="364" r:id="rId75"/>
    <p:sldId id="365" r:id="rId76"/>
    <p:sldId id="318" r:id="rId77"/>
    <p:sldId id="319" r:id="rId78"/>
    <p:sldId id="320" r:id="rId79"/>
    <p:sldId id="321" r:id="rId80"/>
    <p:sldId id="322" r:id="rId81"/>
    <p:sldId id="323" r:id="rId82"/>
    <p:sldId id="324" r:id="rId83"/>
    <p:sldId id="325" r:id="rId84"/>
    <p:sldId id="326" r:id="rId85"/>
    <p:sldId id="328" r:id="rId86"/>
    <p:sldId id="331" r:id="rId87"/>
    <p:sldId id="366" r:id="rId88"/>
    <p:sldId id="367" r:id="rId89"/>
    <p:sldId id="368" r:id="rId90"/>
    <p:sldId id="369" r:id="rId91"/>
    <p:sldId id="370" r:id="rId92"/>
    <p:sldId id="337" r:id="rId93"/>
    <p:sldId id="338" r:id="rId94"/>
    <p:sldId id="339" r:id="rId95"/>
    <p:sldId id="340" r:id="rId96"/>
    <p:sldId id="341" r:id="rId97"/>
    <p:sldId id="371" r:id="rId98"/>
    <p:sldId id="343" r:id="rId99"/>
    <p:sldId id="345" r:id="rId100"/>
    <p:sldId id="346" r:id="rId101"/>
    <p:sldId id="347" r:id="rId102"/>
    <p:sldId id="348" r:id="rId103"/>
    <p:sldId id="349" r:id="rId104"/>
    <p:sldId id="351" r:id="rId105"/>
    <p:sldId id="350" r:id="rId106"/>
    <p:sldId id="352" r:id="rId107"/>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0" autoAdjust="0"/>
    <p:restoredTop sz="75984" autoAdjust="0"/>
  </p:normalViewPr>
  <p:slideViewPr>
    <p:cSldViewPr>
      <p:cViewPr>
        <p:scale>
          <a:sx n="70" d="100"/>
          <a:sy n="70" d="100"/>
        </p:scale>
        <p:origin x="-438" y="-114"/>
      </p:cViewPr>
      <p:guideLst>
        <p:guide orient="horz" pos="2160"/>
        <p:guide pos="2880"/>
      </p:guideLst>
    </p:cSldViewPr>
  </p:slideViewPr>
  <p:notesTextViewPr>
    <p:cViewPr>
      <p:scale>
        <a:sx n="1" d="1"/>
        <a:sy n="1" d="1"/>
      </p:scale>
      <p:origin x="0" y="0"/>
    </p:cViewPr>
  </p:notesTextViewPr>
  <p:sorterViewPr>
    <p:cViewPr>
      <p:scale>
        <a:sx n="130" d="100"/>
        <a:sy n="130" d="100"/>
      </p:scale>
      <p:origin x="0" y="325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3222B088-04BB-431B-B822-3FC343E752E8}" type="datetimeFigureOut">
              <a:rPr lang="en-US" smtClean="0"/>
              <a:t>10/1/2013</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a:defRPr sz="1200"/>
            </a:lvl1pPr>
          </a:lstStyle>
          <a:p>
            <a:fld id="{70576997-D7A4-47F0-9D10-CD15C7280E3C}" type="slidenum">
              <a:rPr lang="en-US" smtClean="0"/>
              <a:t>‹#›</a:t>
            </a:fld>
            <a:endParaRPr lang="en-US" dirty="0"/>
          </a:p>
        </p:txBody>
      </p:sp>
    </p:spTree>
    <p:extLst>
      <p:ext uri="{BB962C8B-B14F-4D97-AF65-F5344CB8AC3E}">
        <p14:creationId xmlns:p14="http://schemas.microsoft.com/office/powerpoint/2010/main" val="1037392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59F50D30-68FA-4065-A378-194CCFC985AD}" type="datetimeFigureOut">
              <a:rPr lang="en-US" smtClean="0"/>
              <a:t>10/1/2013</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lvl1pPr>
          </a:lstStyle>
          <a:p>
            <a:fld id="{568EAF6A-0795-45B8-80F9-4F1DECCCE3A7}" type="slidenum">
              <a:rPr lang="en-US" smtClean="0"/>
              <a:t>‹#›</a:t>
            </a:fld>
            <a:endParaRPr lang="en-US" dirty="0"/>
          </a:p>
        </p:txBody>
      </p:sp>
    </p:spTree>
    <p:extLst>
      <p:ext uri="{BB962C8B-B14F-4D97-AF65-F5344CB8AC3E}">
        <p14:creationId xmlns:p14="http://schemas.microsoft.com/office/powerpoint/2010/main" val="21601074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latin typeface="Arial" pitchFamily="34" charset="0"/>
              </a:rPr>
              <a:t>Welcome to Magnetek Material Handling &amp; Kor-Pak Corporation</a:t>
            </a:r>
          </a:p>
          <a:p>
            <a:pPr eaLnBrk="1" hangingPunct="1"/>
            <a:endParaRPr lang="en-US" b="1" i="1" dirty="0" smtClean="0">
              <a:latin typeface="Arial" pitchFamily="34" charset="0"/>
            </a:endParaRPr>
          </a:p>
          <a:p>
            <a:pPr eaLnBrk="1" hangingPunct="1"/>
            <a:r>
              <a:rPr lang="en-US" dirty="0" smtClean="0">
                <a:latin typeface="Arial" pitchFamily="34" charset="0"/>
              </a:rPr>
              <a:t>Welcome to Magnetek Material Handling’s Technical Training Program. </a:t>
            </a:r>
          </a:p>
          <a:p>
            <a:pPr eaLnBrk="1" hangingPunct="1"/>
            <a:r>
              <a:rPr lang="en-US" dirty="0" smtClean="0">
                <a:latin typeface="Arial" pitchFamily="34" charset="0"/>
              </a:rPr>
              <a:t>This training program has been specifically designed to provide information regarding the application, use and troubleshooting of the IMPULSE G+ Mini and the IMPULSE G+/VG+ Series 4 AC drives.  </a:t>
            </a:r>
          </a:p>
          <a:p>
            <a:pPr eaLnBrk="1" hangingPunct="1"/>
            <a:r>
              <a:rPr lang="en-US" dirty="0" smtClean="0">
                <a:latin typeface="Arial" pitchFamily="34" charset="0"/>
              </a:rPr>
              <a:t>If you should have any questions during this three-day training session, please ask your instructor.</a:t>
            </a:r>
          </a:p>
          <a:p>
            <a:endParaRPr lang="en-US" dirty="0" smtClean="0">
              <a:latin typeface="Arial"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42950" indent="-285750" eaLnBrk="0" hangingPunct="0">
              <a:defRPr sz="3600" i="1">
                <a:solidFill>
                  <a:schemeClr val="tx1"/>
                </a:solidFill>
                <a:latin typeface="Times New Roman" pitchFamily="18" charset="0"/>
              </a:defRPr>
            </a:lvl2pPr>
            <a:lvl3pPr marL="1143000" indent="-228600" eaLnBrk="0" hangingPunct="0">
              <a:defRPr sz="3600" i="1">
                <a:solidFill>
                  <a:schemeClr val="tx1"/>
                </a:solidFill>
                <a:latin typeface="Times New Roman" pitchFamily="18" charset="0"/>
              </a:defRPr>
            </a:lvl3pPr>
            <a:lvl4pPr marL="1600200" indent="-228600" eaLnBrk="0" hangingPunct="0">
              <a:defRPr sz="3600" i="1">
                <a:solidFill>
                  <a:schemeClr val="tx1"/>
                </a:solidFill>
                <a:latin typeface="Times New Roman" pitchFamily="18" charset="0"/>
              </a:defRPr>
            </a:lvl4pPr>
            <a:lvl5pPr marL="2057400" indent="-228600" eaLnBrk="0" hangingPunct="0">
              <a:defRPr sz="3600" i="1">
                <a:solidFill>
                  <a:schemeClr val="tx1"/>
                </a:solidFill>
                <a:latin typeface="Times New Roman" pitchFamily="18" charset="0"/>
              </a:defRPr>
            </a:lvl5pPr>
            <a:lvl6pPr marL="2514600" indent="-228600" eaLnBrk="0" fontAlgn="base" hangingPunct="0">
              <a:spcBef>
                <a:spcPct val="0"/>
              </a:spcBef>
              <a:spcAft>
                <a:spcPct val="0"/>
              </a:spcAft>
              <a:defRPr sz="3600" i="1">
                <a:solidFill>
                  <a:schemeClr val="tx1"/>
                </a:solidFill>
                <a:latin typeface="Times New Roman" pitchFamily="18" charset="0"/>
              </a:defRPr>
            </a:lvl6pPr>
            <a:lvl7pPr marL="2971800" indent="-228600" eaLnBrk="0" fontAlgn="base" hangingPunct="0">
              <a:spcBef>
                <a:spcPct val="0"/>
              </a:spcBef>
              <a:spcAft>
                <a:spcPct val="0"/>
              </a:spcAft>
              <a:defRPr sz="3600" i="1">
                <a:solidFill>
                  <a:schemeClr val="tx1"/>
                </a:solidFill>
                <a:latin typeface="Times New Roman" pitchFamily="18" charset="0"/>
              </a:defRPr>
            </a:lvl7pPr>
            <a:lvl8pPr marL="3429000" indent="-228600" eaLnBrk="0" fontAlgn="base" hangingPunct="0">
              <a:spcBef>
                <a:spcPct val="0"/>
              </a:spcBef>
              <a:spcAft>
                <a:spcPct val="0"/>
              </a:spcAft>
              <a:defRPr sz="3600" i="1">
                <a:solidFill>
                  <a:schemeClr val="tx1"/>
                </a:solidFill>
                <a:latin typeface="Times New Roman" pitchFamily="18" charset="0"/>
              </a:defRPr>
            </a:lvl8pPr>
            <a:lvl9pPr marL="3886200" indent="-228600" eaLnBrk="0" fontAlgn="base" hangingPunct="0">
              <a:spcBef>
                <a:spcPct val="0"/>
              </a:spcBef>
              <a:spcAft>
                <a:spcPct val="0"/>
              </a:spcAft>
              <a:defRPr sz="3600" i="1">
                <a:solidFill>
                  <a:schemeClr val="tx1"/>
                </a:solidFill>
                <a:latin typeface="Times New Roman" pitchFamily="18" charset="0"/>
              </a:defRPr>
            </a:lvl9pPr>
          </a:lstStyle>
          <a:p>
            <a:pPr eaLnBrk="1" hangingPunct="1"/>
            <a:fld id="{8B276B28-18C8-4094-B741-D5FAA1E7BA48}" type="slidenum">
              <a:rPr lang="en-US" sz="1200" smtClean="0"/>
              <a:pPr eaLnBrk="1" hangingPunct="1"/>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Definition of CMAA class F application</a:t>
            </a:r>
          </a:p>
          <a:p>
            <a:endParaRPr lang="en-US" dirty="0" smtClean="0"/>
          </a:p>
          <a:p>
            <a:r>
              <a:rPr lang="en-US" dirty="0" smtClean="0"/>
              <a:t>It is typical that all hoists in class F applications are a No Load Brake design. </a:t>
            </a:r>
          </a:p>
          <a:p>
            <a:endParaRPr lang="en-US" dirty="0" smtClean="0"/>
          </a:p>
          <a:p>
            <a:r>
              <a:rPr lang="en-US" dirty="0" smtClean="0"/>
              <a:t>Magnetek will furnish class “F” rated dynamic braking circuitry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A26E9BF9-99C1-4D5E-8384-47695A507D53}" type="slidenum">
              <a:rPr lang="en-US" sz="1200"/>
              <a:pPr eaLnBrk="1" hangingPunct="1"/>
              <a:t>25</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HMI – Hoist Duty Service Classification</a:t>
            </a:r>
            <a:endParaRPr lang="en-US" dirty="0" smtClean="0"/>
          </a:p>
          <a:p>
            <a:r>
              <a:rPr lang="en-US" i="1" dirty="0" smtClean="0"/>
              <a:t>H1 – Infrequent or Standby</a:t>
            </a:r>
            <a:br>
              <a:rPr lang="en-US" i="1" dirty="0" smtClean="0"/>
            </a:br>
            <a:r>
              <a:rPr lang="en-US" dirty="0" smtClean="0"/>
              <a:t>Powerhouse and utilities, infrequent handling.  Hoists used primarily to install and service heavy equipment where loads frequently approach hoist capacity with periods of utilization being infrequent and widely scattered.</a:t>
            </a:r>
          </a:p>
          <a:p>
            <a:r>
              <a:rPr lang="en-US" i="1" dirty="0" smtClean="0"/>
              <a:t>H2 – Light</a:t>
            </a:r>
            <a:br>
              <a:rPr lang="en-US" i="1" dirty="0" smtClean="0"/>
            </a:br>
            <a:r>
              <a:rPr lang="en-US" dirty="0" smtClean="0"/>
              <a:t>Light machine shop, fabricating industries, service and maintenance work where loads and utilization are randomly distributed with capacity loads infrequently handled, and where total running time of equipment does not exceed 10-15% of the work period.</a:t>
            </a:r>
          </a:p>
          <a:p>
            <a:r>
              <a:rPr lang="en-US" i="1" dirty="0" smtClean="0"/>
              <a:t>H3 – Standard</a:t>
            </a:r>
            <a:br>
              <a:rPr lang="en-US" i="1" dirty="0" smtClean="0"/>
            </a:br>
            <a:r>
              <a:rPr lang="en-US" dirty="0" smtClean="0"/>
              <a:t>General machine shop, fabricating, assembly, storage and warehousing where loads and utilization are randomly distributed with total running time of equipment not exceeding 15-25% of the work period.</a:t>
            </a:r>
          </a:p>
          <a:p>
            <a:endParaRPr lang="en-US" dirty="0" smtClean="0"/>
          </a:p>
          <a:p>
            <a:endParaRPr 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770498B4-70E2-44F5-B4F4-40255627C3A5}" type="slidenum">
              <a:rPr lang="en-US" sz="1200"/>
              <a:pPr eaLnBrk="1" hangingPunct="1"/>
              <a:t>26</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CA3BCD7-674F-48D2-9E44-E86B9106758F}" type="slidenum">
              <a:rPr lang="en-US" sz="1200"/>
              <a:pPr eaLnBrk="1" hangingPunct="1"/>
              <a:t>27</a:t>
            </a:fld>
            <a:endParaRPr lang="en-US" sz="1200" dirty="0"/>
          </a:p>
        </p:txBody>
      </p:sp>
      <p:sp>
        <p:nvSpPr>
          <p:cNvPr id="2" name="Notes Placeholder 1"/>
          <p:cNvSpPr>
            <a:spLocks noGrp="1"/>
          </p:cNvSpPr>
          <p:nvPr>
            <p:ph type="body" idx="1"/>
          </p:nvPr>
        </p:nvSpPr>
        <p:spPr/>
        <p:txBody>
          <a:bodyPr/>
          <a:lstStyle/>
          <a:p>
            <a:r>
              <a:rPr lang="en-US" dirty="0" smtClean="0"/>
              <a:t>Simplified representation of a mechanical</a:t>
            </a:r>
            <a:r>
              <a:rPr lang="en-US" baseline="0" dirty="0" smtClean="0"/>
              <a:t> load brake hoist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Mechanical Load Brake Hoists</a:t>
            </a:r>
            <a:endParaRPr lang="en-US" dirty="0" smtClean="0"/>
          </a:p>
          <a:p>
            <a:r>
              <a:rPr lang="en-US" b="1" dirty="0" smtClean="0"/>
              <a:t>Function</a:t>
            </a:r>
            <a:endParaRPr lang="en-US" dirty="0" smtClean="0"/>
          </a:p>
          <a:p>
            <a:r>
              <a:rPr lang="en-US" dirty="0" smtClean="0"/>
              <a:t>The mechanical load brake is defined by CMAA as a hoist control braking means.  It is an integral part of the hoist gear train.  Its purpose is to control the load during lowering and to keep the load from falling if the motor brake fails.  The mechanical load brake supplements the electric motor brake.</a:t>
            </a:r>
          </a:p>
          <a:p>
            <a:r>
              <a:rPr lang="en-US" dirty="0" smtClean="0"/>
              <a:t>A typical </a:t>
            </a:r>
            <a:r>
              <a:rPr lang="en-US" i="1" dirty="0" smtClean="0"/>
              <a:t>ratchet and pawl</a:t>
            </a:r>
            <a:r>
              <a:rPr lang="en-US" dirty="0" smtClean="0"/>
              <a:t> type mechanical load brake is shown on the previous page.  Note that the ratchet wheel has two friction faces.  It is free to rotate on the hub of the motor gear, but can rotate only in the up direction since the ratcheted pawl locks it to prevent rotation in the down direction. The motor gear is not keyed to the disc plate shaft, but transmits its torque through the acme thread on the shaft.  Action of the screw thread causes an axial movement of the motor gear which engages and disengages the friction surfaces on the ratchet wheel, depending on the relative speed and direction of the rotation of the motor gear and disc shaft.  Some mechanical load brake designs make use of over-running clutches in lieu of ratchets and pawls, but regardless of which type of mechanism is used, the function is the same.</a:t>
            </a:r>
          </a:p>
          <a:p>
            <a:r>
              <a:rPr lang="en-US" dirty="0" smtClean="0"/>
              <a:t>In operation, the mechanical load brake serves a dual function. It acts as a brake in slowing or stopping a load. But during the lowering operation, it also serves as a clutch by providing control over the rate of load descent.</a:t>
            </a:r>
          </a:p>
          <a:p>
            <a:endParaRPr lang="en-US" dirty="0" smtClean="0"/>
          </a:p>
          <a:p>
            <a:endParaRPr lang="en-US"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CD9767B6-E05A-4BE7-BC1C-DE18C4CB6063}" type="slidenum">
              <a:rPr lang="en-US" sz="1200"/>
              <a:pPr eaLnBrk="1" hangingPunct="1"/>
              <a:t>28</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Mechanical Load Brake Hoists</a:t>
            </a:r>
            <a:endParaRPr lang="en-US" dirty="0" smtClean="0"/>
          </a:p>
          <a:p>
            <a:r>
              <a:rPr lang="en-US" b="1" dirty="0" smtClean="0"/>
              <a:t>Applying IMPULSE Drives</a:t>
            </a:r>
            <a:endParaRPr lang="en-US" dirty="0" smtClean="0"/>
          </a:p>
          <a:p>
            <a:r>
              <a:rPr lang="en-US" dirty="0" smtClean="0"/>
              <a:t>1. When selecting a drive, use the standard hoist amp-acity rating (constant torque rating). Drives need not be oversized for class of service.</a:t>
            </a:r>
          </a:p>
          <a:p>
            <a:r>
              <a:rPr lang="en-US" dirty="0" smtClean="0"/>
              <a:t>2. Most hoists with mechanical load brakes do require dynamic braking resistors. Experience has shown that all hoists eventually, due to wear of the mechanical load brake, require dynamic braking resistors. They are sized for approximately 50% braking torque.</a:t>
            </a:r>
          </a:p>
          <a:p>
            <a:r>
              <a:rPr lang="en-US" dirty="0" smtClean="0"/>
              <a:t>Because of the wear and lack of maintenance associated with mechanical load brakes under heavy duty service, some load brakes will slip in time causing a loss in operating performance. In these instances, adding dynamic braking resistors serve as a wear indicator in that when OV faults occur, the mechanical load brake is not functioning properly and needs maintenance.</a:t>
            </a:r>
          </a:p>
          <a:p>
            <a:r>
              <a:rPr lang="en-US" dirty="0" smtClean="0"/>
              <a:t>Some new hoists may also require dynamic braking resistors to avoid nuisance OV trips caused by minor slippage in the mechanical load brake when changes in speed or load occur. Speeds below 6Hz will not be possible. </a:t>
            </a:r>
          </a:p>
          <a:p>
            <a:endParaRPr lang="en-US" dirty="0"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2D71491F-7056-4044-B03A-44405DAFE0C3}" type="slidenum">
              <a:rPr lang="en-US" sz="1200"/>
              <a:pPr eaLnBrk="1" hangingPunct="1"/>
              <a:t>29</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AC831EA3-E387-43C6-AD31-EEF6D09EAA9F}" type="slidenum">
              <a:rPr lang="en-US" sz="1200"/>
              <a:pPr eaLnBrk="1" hangingPunct="1"/>
              <a:t>30</a:t>
            </a:fld>
            <a:endParaRPr lang="en-US" sz="1200" dirty="0"/>
          </a:p>
        </p:txBody>
      </p:sp>
      <p:sp>
        <p:nvSpPr>
          <p:cNvPr id="2" name="Notes Placeholder 1"/>
          <p:cNvSpPr>
            <a:spLocks noGrp="1"/>
          </p:cNvSpPr>
          <p:nvPr>
            <p:ph type="body" idx="1"/>
          </p:nvPr>
        </p:nvSpPr>
        <p:spPr/>
        <p:txBody>
          <a:bodyPr/>
          <a:lstStyle/>
          <a:p>
            <a:r>
              <a:rPr lang="en-US" dirty="0" smtClean="0"/>
              <a:t>Worm Gear hoist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Worm Gear Hoists</a:t>
            </a:r>
            <a:endParaRPr lang="en-US" dirty="0" smtClean="0"/>
          </a:p>
          <a:p>
            <a:r>
              <a:rPr lang="en-US" b="1" dirty="0" smtClean="0"/>
              <a:t>Function</a:t>
            </a:r>
          </a:p>
          <a:p>
            <a:r>
              <a:rPr lang="en-US" dirty="0" smtClean="0"/>
              <a:t>Worm gear hoists, the angle of whose worm is such as to prevent the load from accelerating in the lowering direction, are considered by CMAA to be equipped with a controlled braking means.</a:t>
            </a:r>
          </a:p>
          <a:p>
            <a:r>
              <a:rPr lang="en-US" dirty="0" smtClean="0"/>
              <a:t>It is a common misconception that all worm gears are self-locking or non-overhauling. Actually, worm gear ratios up to 15:1 will overhaul quite freely. Ratios from 20:1 to 40:1 can generally be considered self-locking, but these may or may not overhaul depending on loading, lubrication and the amount of vibration present.</a:t>
            </a:r>
          </a:p>
          <a:p>
            <a:r>
              <a:rPr lang="en-US" dirty="0" smtClean="0"/>
              <a:t>Self-locking ratios (generally 40:1 and higher) are susceptible to the phenomenon of stair-stepping when overhauling. Stair-stepping, an erratic rotation of the gear set, occasionally occurs when the gear set is back-driven at worm speeds less than the theoretical lock-up speed of the gear set. This condition can occur on hoists where there is a high inertial load at the output shaft.</a:t>
            </a:r>
          </a:p>
          <a:p>
            <a:endParaRPr lang="en-US" dirty="0" smtClean="0"/>
          </a:p>
          <a:p>
            <a:endParaRPr lang="en-US"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3A3ED837-6B9B-4320-82B9-DEC87C5A12BF}" type="slidenum">
              <a:rPr lang="en-US" sz="1200"/>
              <a:pPr eaLnBrk="1" hangingPunct="1"/>
              <a:t>31</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Worm Gear Hoists</a:t>
            </a:r>
          </a:p>
          <a:p>
            <a:r>
              <a:rPr lang="en-US" b="1" dirty="0" smtClean="0"/>
              <a:t>Applying IMPULSE Drives</a:t>
            </a:r>
          </a:p>
          <a:p>
            <a:r>
              <a:rPr lang="en-US" dirty="0" smtClean="0"/>
              <a:t>1. Dynamic braking resistors should be used on all worm gear hoists.</a:t>
            </a:r>
          </a:p>
          <a:p>
            <a:r>
              <a:rPr lang="en-US" dirty="0" smtClean="0"/>
              <a:t>2. Because of the tendency for some worm gears to stair-step at very slow speeds, extremely slow speeds (&lt; 6.0 Hz for NEMA B, or &lt; 10 Hz for NEMA D) may not be achievable.</a:t>
            </a:r>
          </a:p>
          <a:p>
            <a:r>
              <a:rPr lang="en-US" dirty="0" smtClean="0"/>
              <a:t>3. Program IMPULSE drive to provide a momentary current boost at “Start” to provide sufficient torque to overcome lockup.</a:t>
            </a:r>
          </a:p>
          <a:p>
            <a:endParaRPr lang="en-US" dirty="0"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A268992F-C29B-479C-952A-608540962EC8}" type="slidenum">
              <a:rPr lang="en-US" sz="1200"/>
              <a:pPr eaLnBrk="1" hangingPunct="1"/>
              <a:t>32</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Special Input Power Supplies</a:t>
            </a:r>
            <a:endParaRPr lang="en-US" dirty="0" smtClean="0"/>
          </a:p>
          <a:p>
            <a:r>
              <a:rPr lang="en-US" dirty="0" smtClean="0"/>
              <a:t>Most industrial facilities will have either 230 or 460 VAC, three-phase and 50 or 60 Hz input power on their mainline runway conductors. The following unusual voltages are sometimes encountered:</a:t>
            </a:r>
          </a:p>
          <a:p>
            <a:r>
              <a:rPr lang="en-US" b="1" dirty="0" smtClean="0"/>
              <a:t>575 Volt AC</a:t>
            </a:r>
            <a:r>
              <a:rPr lang="en-US" dirty="0" smtClean="0"/>
              <a:t/>
            </a:r>
            <a:br>
              <a:rPr lang="en-US" dirty="0" smtClean="0"/>
            </a:br>
            <a:r>
              <a:rPr lang="en-US" dirty="0" smtClean="0"/>
              <a:t>575 VAC is common in Canada as well as textile mills in southeastern United States and other locations in the northeastern United States along the Canadian border. </a:t>
            </a:r>
          </a:p>
          <a:p>
            <a:r>
              <a:rPr lang="en-US" b="1" dirty="0" smtClean="0"/>
              <a:t>250 Volt DC</a:t>
            </a:r>
            <a:r>
              <a:rPr lang="en-US" dirty="0" smtClean="0"/>
              <a:t/>
            </a:r>
            <a:br>
              <a:rPr lang="en-US" dirty="0" smtClean="0"/>
            </a:br>
            <a:r>
              <a:rPr lang="en-US" dirty="0" smtClean="0"/>
              <a:t>DC voltages of 250 VDC can be used as a supply for 200V series IMPULSE drives. The input voltage must be a minimum of 250 VDC and must be regulated.  However, the output voltage from the drive to the motor will only be about 176 VAC. To obtain full torque at 100% speed, a special motor will be required.  On traverse applications, a standard 208 VAC motor will typically be suitable.</a:t>
            </a:r>
          </a:p>
          <a:p>
            <a:endParaRPr lang="en-US" dirty="0"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B73D9FF7-6246-4F08-90DE-2B38CFA84F03}" type="slidenum">
              <a:rPr lang="en-US" sz="1200"/>
              <a:pPr eaLnBrk="1" hangingPunct="1"/>
              <a:t>33</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Recommended New Motor Characteristics for Standard Duty Crane/Hoist Applications</a:t>
            </a:r>
            <a:endParaRPr lang="en-US" dirty="0" smtClean="0"/>
          </a:p>
          <a:p>
            <a:r>
              <a:rPr lang="en-US" dirty="0" smtClean="0"/>
              <a:t>1. Squirrel Cage Motor</a:t>
            </a:r>
          </a:p>
          <a:p>
            <a:r>
              <a:rPr lang="en-US" dirty="0" smtClean="0"/>
              <a:t>2. NEMA Design B (3 to 5% Slip)</a:t>
            </a:r>
          </a:p>
          <a:p>
            <a:r>
              <a:rPr lang="en-US" dirty="0" smtClean="0"/>
              <a:t>3. TENV Enclosure Design</a:t>
            </a:r>
          </a:p>
          <a:p>
            <a:r>
              <a:rPr lang="en-US" dirty="0" smtClean="0"/>
              <a:t>4. 60-Minute Time Rating</a:t>
            </a:r>
          </a:p>
          <a:p>
            <a:r>
              <a:rPr lang="en-US" dirty="0" smtClean="0"/>
              <a:t>5. Class F Insulation</a:t>
            </a:r>
          </a:p>
          <a:p>
            <a:r>
              <a:rPr lang="en-US" dirty="0" smtClean="0"/>
              <a:t>6. Thermostats (Klixons in Stator Windings)</a:t>
            </a:r>
          </a:p>
          <a:p>
            <a:endParaRPr lang="en-US" dirty="0" smtClean="0"/>
          </a:p>
          <a:p>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568BA69F-2433-49D7-8177-D9B107F3F8D1}" type="slidenum">
              <a:rPr lang="en-US" sz="1200"/>
              <a:pPr eaLnBrk="1" hangingPunct="1"/>
              <a:t>34</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 to be covered in section B</a:t>
            </a:r>
            <a:endParaRPr lang="en-US" dirty="0"/>
          </a:p>
        </p:txBody>
      </p:sp>
      <p:sp>
        <p:nvSpPr>
          <p:cNvPr id="4" name="Slide Number Placeholder 3"/>
          <p:cNvSpPr>
            <a:spLocks noGrp="1"/>
          </p:cNvSpPr>
          <p:nvPr>
            <p:ph type="sldNum" sz="quarter" idx="10"/>
          </p:nvPr>
        </p:nvSpPr>
        <p:spPr/>
        <p:txBody>
          <a:bodyPr/>
          <a:lstStyle/>
          <a:p>
            <a:fld id="{568EAF6A-0795-45B8-80F9-4F1DECCCE3A7}" type="slidenum">
              <a:rPr lang="en-US" smtClean="0"/>
              <a:t>17</a:t>
            </a:fld>
            <a:endParaRPr lang="en-US" dirty="0"/>
          </a:p>
        </p:txBody>
      </p:sp>
    </p:spTree>
    <p:extLst>
      <p:ext uri="{BB962C8B-B14F-4D97-AF65-F5344CB8AC3E}">
        <p14:creationId xmlns:p14="http://schemas.microsoft.com/office/powerpoint/2010/main" val="34519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Recommended New Motor Characteristics for Standard Duty Crane/Hoist Applications</a:t>
            </a:r>
            <a:endParaRPr lang="en-US" dirty="0" smtClean="0"/>
          </a:p>
          <a:p>
            <a:r>
              <a:rPr lang="en-US" dirty="0" smtClean="0"/>
              <a:t>1. Squirrel Cage Motor</a:t>
            </a:r>
          </a:p>
          <a:p>
            <a:r>
              <a:rPr lang="en-US" dirty="0" smtClean="0"/>
              <a:t>2. NEMA Design B (3 to 5% Slip)</a:t>
            </a:r>
          </a:p>
          <a:p>
            <a:r>
              <a:rPr lang="en-US" dirty="0" smtClean="0"/>
              <a:t>3. TENV Enclosure Design</a:t>
            </a:r>
          </a:p>
          <a:p>
            <a:r>
              <a:rPr lang="en-US" dirty="0" smtClean="0"/>
              <a:t>4. 60-Minute Time Rating</a:t>
            </a:r>
          </a:p>
          <a:p>
            <a:r>
              <a:rPr lang="en-US" dirty="0" smtClean="0"/>
              <a:t>5. Class F Insulation</a:t>
            </a:r>
          </a:p>
          <a:p>
            <a:r>
              <a:rPr lang="en-US" dirty="0" smtClean="0"/>
              <a:t>6. Thermostats (Klixons in Stator Windings)</a:t>
            </a:r>
          </a:p>
          <a:p>
            <a:endParaRPr lang="en-US" dirty="0" smtClean="0"/>
          </a:p>
          <a:p>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568BA69F-2433-49D7-8177-D9B107F3F8D1}" type="slidenum">
              <a:rPr lang="en-US" sz="1200"/>
              <a:pPr eaLnBrk="1" hangingPunct="1"/>
              <a:t>35</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Inverter Duty Motor Characteristics for Special Duty Crane/Hoist Applications</a:t>
            </a:r>
            <a:endParaRPr lang="en-US" dirty="0" smtClean="0"/>
          </a:p>
          <a:p>
            <a:r>
              <a:rPr lang="en-US" dirty="0" smtClean="0"/>
              <a:t>1. Standard Duty Recommendations</a:t>
            </a:r>
          </a:p>
          <a:p>
            <a:r>
              <a:rPr lang="en-US" dirty="0" smtClean="0"/>
              <a:t>2. 1.0 Service Factor on AFD Power, 1.15 Service Factor on Sine Wave Power</a:t>
            </a:r>
          </a:p>
          <a:p>
            <a:r>
              <a:rPr lang="en-US" dirty="0" smtClean="0"/>
              <a:t>3. Temperature Rise over Ambient Rating of Class F (115º)</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BB18530C-6EA8-4021-98E5-F95A3D072B57}" type="slidenum">
              <a:rPr lang="en-US" sz="1200"/>
              <a:pPr eaLnBrk="1" hangingPunct="1"/>
              <a:t>36</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Applications Which Would Involve or Require Inverter Duty Motors</a:t>
            </a:r>
          </a:p>
          <a:p>
            <a:r>
              <a:rPr lang="en-US" dirty="0" smtClean="0"/>
              <a:t>1. Low Speed (3 to 6 Hz) Operation for Extended Periods of Time</a:t>
            </a:r>
          </a:p>
          <a:p>
            <a:r>
              <a:rPr lang="en-US" dirty="0" smtClean="0"/>
              <a:t>2. Very Low Speed Operation (1.5 Hz) with 100% Motor Torque and Smooth Shaft Rotation</a:t>
            </a:r>
          </a:p>
          <a:p>
            <a:r>
              <a:rPr lang="en-US" dirty="0" smtClean="0"/>
              <a:t>3. CMAA Class E or F Cranes</a:t>
            </a:r>
          </a:p>
          <a:p>
            <a:r>
              <a:rPr lang="en-US" dirty="0" smtClean="0"/>
              <a:t>4.  High Ambient Temperature Environments</a:t>
            </a:r>
          </a:p>
          <a:p>
            <a:endParaRPr lang="en-US"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2926D6A5-2FC6-4169-AA68-1ED72A316AAD}" type="slidenum">
              <a:rPr lang="en-US" sz="1200"/>
              <a:pPr eaLnBrk="1" hangingPunct="1"/>
              <a:t>37</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Severe Duty Applications May Require</a:t>
            </a:r>
            <a:endParaRPr lang="en-US" dirty="0" smtClean="0"/>
          </a:p>
          <a:p>
            <a:r>
              <a:rPr lang="en-US" dirty="0" smtClean="0"/>
              <a:t>1. TEBC construction or upsize of motor frame</a:t>
            </a:r>
          </a:p>
          <a:p>
            <a:r>
              <a:rPr lang="en-US" dirty="0" smtClean="0"/>
              <a:t>2. Class H Insulation mandatory </a:t>
            </a:r>
          </a:p>
          <a:p>
            <a:r>
              <a:rPr lang="en-US" dirty="0" smtClean="0"/>
              <a:t>3. Special paint / coatings and shaft seals (bearing isolators)</a:t>
            </a:r>
          </a:p>
          <a:p>
            <a:endParaRPr lang="en-US" dirty="0" smtClean="0"/>
          </a:p>
          <a:p>
            <a:endParaRPr lang="en-US" dirty="0"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180F7BE1-EA9E-402F-A4BF-DC399E15821E}" type="slidenum">
              <a:rPr lang="en-US" sz="1200"/>
              <a:pPr eaLnBrk="1" hangingPunct="1"/>
              <a:t>38</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NEMA D Motors</a:t>
            </a:r>
            <a:endParaRPr lang="en-US" dirty="0" smtClean="0"/>
          </a:p>
          <a:p>
            <a:r>
              <a:rPr lang="en-US" dirty="0" smtClean="0"/>
              <a:t>NEMA Design D motors were commonly used in the past and can be found</a:t>
            </a:r>
            <a:r>
              <a:rPr lang="en-US" baseline="0" dirty="0" smtClean="0"/>
              <a:t> today </a:t>
            </a:r>
            <a:r>
              <a:rPr lang="en-US" dirty="0" smtClean="0"/>
              <a:t>on hoist motions with reversing contactor controls because of their high starting torque (up to 325% motor rated torque = 325% motor nameplate FLA).  NEMA D motors also have a high slip (5 to 13%) which results in a lower speed ratio. A high starting torque is not required nor used on inverter controls because the drive varies the voltage and frequency to give a soft-start even on hoist applications.</a:t>
            </a:r>
          </a:p>
          <a:p>
            <a:r>
              <a:rPr lang="en-US" dirty="0" smtClean="0"/>
              <a:t>IMPULSE•G+ Series 4 can be used with NEMA D motors for hoist applications with mechanical load brakes or worm gear boxes. IMPULSE•VG+ Series 4 can also be used for hoists without mechanical load brakes. NEMA Design D motors with slips greater than 8% may be used with IMPULSE•G+ Series 4, but may be compatible with IMPULSE•VG+ Series 4. However, some speed regulation capability will be lost. Individual selected speeds will vary somewhat between a light load and a full capacity load. The speed regulation capabilities of IMPULSE•G+ Mini when used with NEMA D motors, may be only between 12:1 and 6:1 depending upon the amount of slip and nature of the hoist gear train. The negative effects of using a high slip motor can be reduced somewhat by using the Slip Compensation feature of IMPULSE drives.</a:t>
            </a:r>
          </a:p>
          <a:p>
            <a:endParaRPr lang="en-US" dirty="0" smtClean="0"/>
          </a:p>
          <a:p>
            <a:endParaRPr lang="en-US" dirty="0"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35D6A9FE-C6AB-49ED-B791-5945B801E904}" type="slidenum">
              <a:rPr lang="en-US" sz="1200"/>
              <a:pPr eaLnBrk="1" hangingPunct="1"/>
              <a:t>39</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Wound Rotor Motors</a:t>
            </a:r>
            <a:endParaRPr lang="en-US" dirty="0" smtClean="0"/>
          </a:p>
          <a:p>
            <a:r>
              <a:rPr lang="en-US" dirty="0" smtClean="0"/>
              <a:t>Wound rotor motors had been common place in the crane and hoist industry. When their secondary winding slip rings are shorted, their speed/torque curve is very similar to that of a NEMA Design A motor with very little slip. Consequently, they are ideal for adjustable frequency drives.</a:t>
            </a:r>
          </a:p>
          <a:p>
            <a:r>
              <a:rPr lang="en-US" dirty="0" smtClean="0"/>
              <a:t>Shorting the primary windings of a wound rotor motor characteristically results in the modified wound rotor motor having a lower impedance than a typical</a:t>
            </a:r>
            <a:r>
              <a:rPr lang="en-US" baseline="0" dirty="0" smtClean="0"/>
              <a:t> </a:t>
            </a:r>
            <a:r>
              <a:rPr lang="en-US" dirty="0" smtClean="0"/>
              <a:t>inverter duty motor.  Placing a “load” reactor of 3% impedance between the output of an IMPULSE drive and converted wound</a:t>
            </a:r>
            <a:r>
              <a:rPr lang="en-US" baseline="0" dirty="0" smtClean="0"/>
              <a:t> rotor motor </a:t>
            </a:r>
            <a:r>
              <a:rPr lang="en-US" dirty="0" smtClean="0"/>
              <a:t>should result in an impendance that closely matches an inverter duty motor.</a:t>
            </a:r>
          </a:p>
          <a:p>
            <a:r>
              <a:rPr lang="en-US" dirty="0" smtClean="0"/>
              <a:t>When shorting the secondary winding of a wound rotor motor, we recommend brazing copper bars across all three rings adjacent to the wire leads. If the rotor has multiple sets of leads going to the slip rings, use multiple bars of copper equally spaced around the rings.</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2CEA05DE-EDE4-445D-A5E2-F9BADAD0AAE3}" type="slidenum">
              <a:rPr lang="en-US" sz="1200"/>
              <a:pPr eaLnBrk="1" hangingPunct="1"/>
              <a:t>40</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Applying IMPULSE Drives for Use with Existing Motors</a:t>
            </a:r>
            <a:endParaRPr lang="en-US" dirty="0" smtClean="0"/>
          </a:p>
          <a:p>
            <a:r>
              <a:rPr lang="en-US" dirty="0" smtClean="0"/>
              <a:t>Two-speed, two-winding squirrel cage motors are commonly used on hoists, trolleys and bridges for two-step speed regulation. IMPULSE drives can be wired to either the low-speed winding or high-speed winding and still provide greatly enhanced speed regulation and smooth control. Beware of the higher amperages associated with two-speed/two-winding motors when sizing IMPULSE drives. The low-speed motor windings are normally rated for 15 minute duty. In addition, because of the poor power factor characteristics associated with two-speed/two-winding motors (especially in the low-speed windings), the available speed range will only be in the area of between 6:1 and 10:1 depending upon the nature of the motor and gear train.</a:t>
            </a:r>
          </a:p>
          <a:p>
            <a:r>
              <a:rPr lang="en-US" dirty="0" smtClean="0"/>
              <a:t>Consequent pole multi-speed (multi-pole) motors are sometimes used on crane applications. The motor design and the contactor control scheme are more complicated than standard multi-winding motors. In this case, the low-speed wires (T1, T2 and T3) must be shorted together and the IMPULSE drive wired into the high-speed wires (T4, T5 and T6).</a:t>
            </a:r>
          </a:p>
          <a:p>
            <a:r>
              <a:rPr lang="en-US" dirty="0" smtClean="0"/>
              <a:t>Single-phase motors cannot be operated by an IMPULSE drive. If the motor uses a capacitor for starting, the capacitor will probably be damaged due to the high harmonic current flow. Single-phase motors typically use a separate start-and-run winding. When the motor reaches a preset speed, a centrifugal switch opens and de-energizes the start winding. Because of the slow, smooth starting of an IMPULSE drive, the switch will not open and the start-winding may burn out.</a:t>
            </a:r>
          </a:p>
          <a:p>
            <a:endParaRPr lang="en-US" dirty="0" smtClean="0"/>
          </a:p>
          <a:p>
            <a:endParaRPr lang="en-US" dirty="0"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A7D7BC8D-8D4C-405C-BA4F-70BE03F1BA8A}" type="slidenum">
              <a:rPr lang="en-US" sz="1200"/>
              <a:pPr eaLnBrk="1" hangingPunct="1"/>
              <a:t>41</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Selecting Line/Load Reactors</a:t>
            </a:r>
            <a:r>
              <a:rPr lang="en-US" dirty="0" smtClean="0"/>
              <a:t/>
            </a:r>
            <a:br>
              <a:rPr lang="en-US" dirty="0" smtClean="0"/>
            </a:br>
            <a:r>
              <a:rPr lang="en-US" dirty="0" smtClean="0"/>
              <a:t>Three-phase line reactors offer an economical solution to a variety of application problems associated with adjustable frequency drives. Reactors can be used to solve problems on either the input or the output side of the drive. The line/load reactors supplied by Electromotive Systems have been selected specifically for use with AFDs. They have a 3% impedance rating.</a:t>
            </a:r>
          </a:p>
          <a:p>
            <a:r>
              <a:rPr lang="en-US" sz="1400" b="1" i="1" dirty="0"/>
              <a:t>Line Reactors</a:t>
            </a:r>
            <a:r>
              <a:rPr lang="en-US" dirty="0" smtClean="0"/>
              <a:t/>
            </a:r>
            <a:br>
              <a:rPr lang="en-US" dirty="0" smtClean="0"/>
            </a:br>
            <a:r>
              <a:rPr lang="en-US" dirty="0" smtClean="0"/>
              <a:t>The line reactor acts as a current limiting device, filters the waveform and attenuates electrical noise associated with the AFD output. In this respect, the line reactor even surpasses the isolation transformer. On the line side of the AFD, reactors serve a bi-directional function. The properly applied impedance reactor minimizes nuisance tripping of drives caused by voltage spikes. Also, the reactor can protect from line sags because it performs a line stabilizing function. Looking on the line side from the opposite direction, the reactor filters out both pulsed and notched distortion. This minimizes interference with other sensitive electronic equipment, such as other AFDs, Material Handling, PLCs, telecommunications systems, etc.</a:t>
            </a:r>
          </a:p>
          <a:p>
            <a:r>
              <a:rPr lang="en-US" dirty="0" smtClean="0"/>
              <a:t>When selecting line reactors, use the continuous output ampere rating of the drive.</a:t>
            </a:r>
          </a:p>
          <a:p>
            <a:endParaRPr lang="en-US" dirty="0" smtClean="0"/>
          </a:p>
          <a:p>
            <a:endParaRPr lang="en-US"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C8165A1D-21E3-4D07-A6E5-AA0AD6C0CA0A}" type="slidenum">
              <a:rPr lang="en-US" sz="1200"/>
              <a:pPr eaLnBrk="1" hangingPunct="1"/>
              <a:t>42</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Load Reactors</a:t>
            </a:r>
            <a:endParaRPr lang="en-US" dirty="0" smtClean="0"/>
          </a:p>
          <a:p>
            <a:r>
              <a:rPr lang="en-US" dirty="0" smtClean="0"/>
              <a:t>The load reactor is used on the load side of the AFD between the AFD and the motor. It functions as a current limiting device to provide protection for the drive under motor short-circuit conditions. In this respect, the load reactor slows the rate of rise of the short-circuit current and limits the current to a safe value. By slowing the rate of current rise, the reactor allows ample time for the drive’s own protective circuits to react to the short circuit and trip out safely. Also, the reactor absorbs surges created by the motor load that might otherwise cause nuisance tripping of the drive. The reactor attempts to recreate a perfect sine wave, thus improving motor efficiency.</a:t>
            </a:r>
          </a:p>
          <a:p>
            <a:r>
              <a:rPr lang="en-US" dirty="0" smtClean="0"/>
              <a:t>When selecting load reactors, use the full load ampere rating of the motor. Load reactors need to be applied when using a wound rotor motor.</a:t>
            </a:r>
          </a:p>
          <a:p>
            <a:endParaRPr lang="en-US" dirty="0" smtClean="0"/>
          </a:p>
          <a:p>
            <a:endParaRPr lang="en-US" dirty="0"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34779160-CC38-488C-A0B2-1E992E2DCDCE}" type="slidenum">
              <a:rPr lang="en-US" sz="1200"/>
              <a:pPr eaLnBrk="1" hangingPunct="1"/>
              <a:t>43</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Input to Single AFD</a:t>
            </a:r>
            <a:endParaRPr lang="en-US" dirty="0" smtClean="0"/>
          </a:p>
          <a:p>
            <a:r>
              <a:rPr lang="en-US" dirty="0" smtClean="0"/>
              <a:t>On the input side of an IMPULSE AFD, line reactors protect sensitive electronic equipment from electrical noise created by the drive (notching, pulsed distortion, harmonics, etc.). They also protect the AFD from surges or spikes on the incoming power lines, as well as reduce harmonic distortion.</a:t>
            </a:r>
          </a:p>
          <a:p>
            <a:endParaRPr lang="en-US" dirty="0"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00280D79-1AC6-463B-96DB-FED9B3A9F39D}" type="slidenum">
              <a:rPr lang="en-US" sz="1200"/>
              <a:pPr eaLnBrk="1" hangingPunct="1"/>
              <a:t>44</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application “Questionnaire” is useful for both determining requirements for a new application as well as troubleshooting.  For new applications, use of this questionnaire guarantees the proper drive is chosen for the specific application.  For troubleshooting, it helps one to determine the application the drive is being used 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8EAF6A-0795-45B8-80F9-4F1DECCCE3A7}" type="slidenum">
              <a:rPr lang="en-US" smtClean="0"/>
              <a:t>18</a:t>
            </a:fld>
            <a:endParaRPr lang="en-US" dirty="0"/>
          </a:p>
        </p:txBody>
      </p:sp>
    </p:spTree>
    <p:extLst>
      <p:ext uri="{BB962C8B-B14F-4D97-AF65-F5344CB8AC3E}">
        <p14:creationId xmlns:p14="http://schemas.microsoft.com/office/powerpoint/2010/main" val="3619661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Input to Multiple AFDs</a:t>
            </a:r>
            <a:endParaRPr lang="en-US" dirty="0" smtClean="0"/>
          </a:p>
          <a:p>
            <a:r>
              <a:rPr lang="en-US" dirty="0" smtClean="0"/>
              <a:t>In certain applications, a single reactor may be used to serve multiple adjustable frequency drives provided drives are of exact same type on same motion. But the preferred method is to use a single reactor per drive.</a:t>
            </a:r>
          </a:p>
          <a:p>
            <a:endParaRPr lang="en-US" dirty="0"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596AB191-1C88-4D33-91E3-51B6E60DEDC0}" type="slidenum">
              <a:rPr lang="en-US" sz="1200"/>
              <a:pPr eaLnBrk="1" hangingPunct="1"/>
              <a:t>45</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IMPULSE Controls ~ Advantages</a:t>
            </a:r>
            <a:endParaRPr lang="en-US" dirty="0" smtClean="0"/>
          </a:p>
          <a:p>
            <a:r>
              <a:rPr lang="en-US" dirty="0" smtClean="0"/>
              <a:t>Infinitely variable speed control can be accomplished using a standard, low-cost, single-speed AC squirrel cage induction motor in place of more expensive multi-speed or wound rotor motors.</a:t>
            </a:r>
          </a:p>
          <a:p>
            <a:r>
              <a:rPr lang="en-US" dirty="0" smtClean="0"/>
              <a:t>IMPULSE crane controls minimize the typically high starting in-rush current and drastically decreases the shock effect on both the load and the equipment. This ensures a smooth movement of the load and extends equipment life.</a:t>
            </a:r>
          </a:p>
          <a:p>
            <a:r>
              <a:rPr lang="en-US" dirty="0" smtClean="0"/>
              <a:t>Independently adjustable acceleration and deceleration rates and a unique torque limit function IMPULSE•G+ Mini and IMPULSE•G+ Series 4 in open loop vector mode and IMPULSE•VG+ Series 4 provide a cushioned, soft-start and stop. This guarantees controlled, accurate load movements and eliminates the need to jog or reverse plug the motor.</a:t>
            </a:r>
          </a:p>
          <a:p>
            <a:r>
              <a:rPr lang="en-US" dirty="0" smtClean="0"/>
              <a:t>Delicate loads can be positioned with precision creep speeds without the need for costly micro-speed motors or plugging motor controls.</a:t>
            </a:r>
          </a:p>
          <a:p>
            <a:r>
              <a:rPr lang="en-US" dirty="0" smtClean="0"/>
              <a:t>With IMPULSE crane controls, AC motors can produce up to 150% full load torque at all motor speeds.</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BCB98F04-3FB5-4EAF-ABD8-D60AB3194FE3}" type="slidenum">
              <a:rPr lang="en-US" sz="1200"/>
              <a:pPr eaLnBrk="1" hangingPunct="1"/>
              <a:t>46</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IMPULSE Controls ~ Advantages</a:t>
            </a:r>
            <a:endParaRPr lang="en-US" dirty="0" smtClean="0"/>
          </a:p>
          <a:p>
            <a:r>
              <a:rPr lang="en-US" dirty="0" smtClean="0"/>
              <a:t>Inverter output frequencies greater than 60 Hertz are possible when over-speeding of the motor is applicable.</a:t>
            </a:r>
          </a:p>
          <a:p>
            <a:r>
              <a:rPr lang="en-US" dirty="0" smtClean="0"/>
              <a:t>IMPULSE controls can be retrofitted to existing AC equipment. Single-speed, two-speed or wound rotor motors can easily be converted into high performance, variable speed motors.</a:t>
            </a:r>
          </a:p>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87AFD794-4645-4DDE-96B3-6C8E35D6F5A4}" type="slidenum">
              <a:rPr lang="en-US" sz="1200"/>
              <a:pPr eaLnBrk="1" hangingPunct="1"/>
              <a:t>47</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dirty="0" smtClean="0"/>
              <a:t>IMPULSE Controls  Advantages</a:t>
            </a:r>
            <a:endParaRPr lang="en-US" sz="1400" dirty="0" smtClean="0"/>
          </a:p>
          <a:p>
            <a:r>
              <a:rPr lang="en-US" sz="1400" dirty="0" smtClean="0"/>
              <a:t>IMPULSE controls lower operating costs and minimize equipment downtime.</a:t>
            </a:r>
          </a:p>
          <a:p>
            <a:r>
              <a:rPr lang="en-US" sz="1400" dirty="0" smtClean="0"/>
              <a:t>AC squirrel cage induction motors for variable speed control provide rugged, reliable, practically maintenance-free operation.</a:t>
            </a:r>
          </a:p>
          <a:p>
            <a:r>
              <a:rPr lang="en-US" sz="1400" dirty="0" smtClean="0"/>
              <a:t>Electronic reversing and multi-speed operation eliminate conventional magnetic contactors and their frequent maintenance.</a:t>
            </a:r>
          </a:p>
          <a:p>
            <a:r>
              <a:rPr lang="en-US" sz="1400" dirty="0" smtClean="0"/>
              <a:t>Electronic dynamic braking provides effective braking of the load without the use of mechanical brakes. This eliminates repetitive adjustments and dramatically reduces brake wear. This electro/mechanical brake acts only as a parking brake, setting after the motion has come to rest (for traverse motions).</a:t>
            </a:r>
          </a:p>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87AFD794-4645-4DDE-96B3-6C8E35D6F5A4}" type="slidenum">
              <a:rPr lang="en-US" sz="1200"/>
              <a:pPr eaLnBrk="1" hangingPunct="1"/>
              <a:t>48</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Simplified diagram of IMPULSE drive power section.</a:t>
            </a:r>
          </a:p>
          <a:p>
            <a:endParaRPr lang="en-US"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FB38738-6A7E-4F83-8E79-024A83F4C61B}" type="slidenum">
              <a:rPr lang="en-US" sz="1200"/>
              <a:pPr eaLnBrk="1" hangingPunct="1"/>
              <a:t>49</a:t>
            </a:fld>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Actual diagram of early version “S” Series drive platform.</a:t>
            </a:r>
          </a:p>
          <a:p>
            <a:endParaRPr lang="en-US" dirty="0"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0EA66072-655A-4971-86D5-02564D82B5DB}" type="slidenum">
              <a:rPr lang="en-US" sz="1200"/>
              <a:pPr eaLnBrk="1" hangingPunct="1"/>
              <a:t>50</a:t>
            </a:fld>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12216CC6-8D27-431F-B3DC-7257E6C6D438}" type="slidenum">
              <a:rPr lang="en-US" sz="1200"/>
              <a:pPr eaLnBrk="1" hangingPunct="1"/>
              <a:t>51</a:t>
            </a:fld>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840BD2CC-33DD-4F08-952E-94944E355D10}" type="slidenum">
              <a:rPr lang="en-US" sz="1200"/>
              <a:pPr eaLnBrk="1" hangingPunct="1"/>
              <a:t>52</a:t>
            </a:fld>
            <a:endParaRPr lang="en-US" sz="1200" dirty="0"/>
          </a:p>
        </p:txBody>
      </p:sp>
      <p:sp>
        <p:nvSpPr>
          <p:cNvPr id="2" name="Notes Placeholder 1"/>
          <p:cNvSpPr>
            <a:spLocks noGrp="1"/>
          </p:cNvSpPr>
          <p:nvPr>
            <p:ph type="body" idx="1"/>
          </p:nvPr>
        </p:nvSpPr>
        <p:spPr/>
        <p:txBody>
          <a:bodyPr/>
          <a:lstStyle/>
          <a:p>
            <a:r>
              <a:rPr lang="en-US" dirty="0" smtClean="0"/>
              <a:t>Basic design of squirrel cage induction motor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4AB312B-B312-49DB-A927-4791596B20EB}" type="slidenum">
              <a:rPr lang="en-US" sz="1200"/>
              <a:pPr eaLnBrk="1" hangingPunct="1"/>
              <a:t>53</a:t>
            </a:fld>
            <a:endParaRPr lang="en-US" sz="1200" dirty="0"/>
          </a:p>
        </p:txBody>
      </p:sp>
      <p:sp>
        <p:nvSpPr>
          <p:cNvPr id="2" name="Notes Placeholder 1"/>
          <p:cNvSpPr>
            <a:spLocks noGrp="1"/>
          </p:cNvSpPr>
          <p:nvPr>
            <p:ph type="body" idx="1"/>
          </p:nvPr>
        </p:nvSpPr>
        <p:spPr/>
        <p:txBody>
          <a:bodyPr/>
          <a:lstStyle/>
          <a:p>
            <a:r>
              <a:rPr lang="en-US" dirty="0" smtClean="0"/>
              <a:t>Maintaining the ratio</a:t>
            </a:r>
            <a:r>
              <a:rPr lang="en-US" baseline="0" dirty="0" smtClean="0"/>
              <a:t> of 460V / 60 Hz provides resulting current needed to produce motor rated torque at various output frequencies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9815966A-3012-4E20-876E-35BA1E082834}" type="slidenum">
              <a:rPr lang="en-US" sz="1200"/>
              <a:pPr eaLnBrk="1" hangingPunct="1"/>
              <a:t>54</a:t>
            </a:fld>
            <a:endParaRPr lang="en-US" sz="1200" dirty="0"/>
          </a:p>
        </p:txBody>
      </p:sp>
      <p:sp>
        <p:nvSpPr>
          <p:cNvPr id="2" name="Notes Placeholder 1"/>
          <p:cNvSpPr>
            <a:spLocks noGrp="1"/>
          </p:cNvSpPr>
          <p:nvPr>
            <p:ph type="body" idx="1"/>
          </p:nvPr>
        </p:nvSpPr>
        <p:spPr/>
        <p:txBody>
          <a:bodyPr/>
          <a:lstStyle/>
          <a:p>
            <a:r>
              <a:rPr lang="en-US" dirty="0" smtClean="0"/>
              <a:t>Diagram represents the “theoretical” voltage boost at low output frequencies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CMAA Crane Classification Definitions</a:t>
            </a:r>
            <a:endParaRPr lang="en-US" dirty="0" smtClean="0"/>
          </a:p>
          <a:p>
            <a:r>
              <a:rPr lang="en-US" b="1" dirty="0" smtClean="0"/>
              <a:t>Class A (Standby or Infrequent Service)</a:t>
            </a:r>
            <a:r>
              <a:rPr lang="en-US" dirty="0" smtClean="0"/>
              <a:t/>
            </a:r>
            <a:br>
              <a:rPr lang="en-US" dirty="0" smtClean="0"/>
            </a:br>
            <a:r>
              <a:rPr lang="en-US" dirty="0" smtClean="0"/>
              <a:t>This service class covers cranes which may be used in installations such as powerhouses, public utilities, turbine rooms, motor rooms, and transformer stations where precise handling of equipment at slow speeds with long, idle periods between lifts are required.  Capacity loads may be handled for initial installation of equipment and for infrequent maintenance.</a:t>
            </a:r>
          </a:p>
          <a:p>
            <a:r>
              <a:rPr lang="en-US" b="1" dirty="0" smtClean="0"/>
              <a:t>Class B (Light Service)</a:t>
            </a:r>
            <a:r>
              <a:rPr lang="en-US" dirty="0" smtClean="0"/>
              <a:t/>
            </a:r>
            <a:br>
              <a:rPr lang="en-US" dirty="0" smtClean="0"/>
            </a:br>
            <a:r>
              <a:rPr lang="en-US" dirty="0" smtClean="0"/>
              <a:t>This service covers cranes which may be used in repair shops, light assembly operations, service buildings, light warehousing, etc., where service requirements are light and the speed is slow.  Loads may vary from no load to occasional full rated loads with two to five lifts per hour, averaging ten feet per lift.</a:t>
            </a:r>
          </a:p>
          <a:p>
            <a:r>
              <a:rPr lang="en-US" b="1" dirty="0" smtClean="0"/>
              <a:t>Class C (Moderate Service)</a:t>
            </a:r>
            <a:r>
              <a:rPr lang="en-US" dirty="0" smtClean="0"/>
              <a:t/>
            </a:r>
            <a:br>
              <a:rPr lang="en-US" dirty="0" smtClean="0"/>
            </a:br>
            <a:r>
              <a:rPr lang="en-US" dirty="0" smtClean="0"/>
              <a:t>This service covers cranes which may be used in machine shops or paper mill machine rooms, etc., where service requirements are moderate.  In this type of service the crane will handle loads which average 50 percent of the rated capacity with five to 10 lifts per hour, but not over 50 percent of the lifts at rated capacity.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8EAF6A-0795-45B8-80F9-4F1DECCCE3A7}" type="slidenum">
              <a:rPr lang="en-US" smtClean="0"/>
              <a:t>19</a:t>
            </a:fld>
            <a:endParaRPr lang="en-US" dirty="0"/>
          </a:p>
        </p:txBody>
      </p:sp>
    </p:spTree>
    <p:extLst>
      <p:ext uri="{BB962C8B-B14F-4D97-AF65-F5344CB8AC3E}">
        <p14:creationId xmlns:p14="http://schemas.microsoft.com/office/powerpoint/2010/main" val="2268484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4A1C9AD8-E35B-41AD-8BE1-F1FDEC6FAB9C}" type="slidenum">
              <a:rPr lang="en-US" sz="1200"/>
              <a:pPr eaLnBrk="1" hangingPunct="1"/>
              <a:t>55</a:t>
            </a:fld>
            <a:endParaRPr lang="en-US" sz="1200" dirty="0"/>
          </a:p>
        </p:txBody>
      </p:sp>
      <p:sp>
        <p:nvSpPr>
          <p:cNvPr id="2" name="Notes Placeholder 1"/>
          <p:cNvSpPr>
            <a:spLocks noGrp="1"/>
          </p:cNvSpPr>
          <p:nvPr>
            <p:ph type="body" idx="1"/>
          </p:nvPr>
        </p:nvSpPr>
        <p:spPr/>
        <p:txBody>
          <a:bodyPr/>
          <a:lstStyle/>
          <a:p>
            <a:r>
              <a:rPr lang="en-US" dirty="0" smtClean="0"/>
              <a:t>Diagram represents the “speed / torque” of a motor through the available motor speed range</a:t>
            </a:r>
            <a:r>
              <a:rPr lang="en-US" baseline="0" dirty="0" smtClean="0"/>
              <a:t> when using an IMPULSE drive</a:t>
            </a:r>
          </a:p>
          <a:p>
            <a:endParaRPr lang="en-US" baseline="0" dirty="0" smtClean="0"/>
          </a:p>
          <a:p>
            <a:r>
              <a:rPr lang="en-US" baseline="0" dirty="0" smtClean="0"/>
              <a:t>NOTE - diagram shows speed/torque for the V/F control mode with the published “40:1 Output Speed Control Range” for IMPULSE G+ Mini and G+ Series 4 drives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CF6B97B6-7C27-4C9B-99D8-32D4931EB3F2}" type="slidenum">
              <a:rPr lang="en-US" sz="1200"/>
              <a:pPr eaLnBrk="1" hangingPunct="1"/>
              <a:t>56</a:t>
            </a:fld>
            <a:endParaRPr lang="en-US" sz="1200" dirty="0"/>
          </a:p>
        </p:txBody>
      </p:sp>
      <p:sp>
        <p:nvSpPr>
          <p:cNvPr id="2" name="Notes Placeholder 1"/>
          <p:cNvSpPr>
            <a:spLocks noGrp="1"/>
          </p:cNvSpPr>
          <p:nvPr>
            <p:ph type="body" idx="1"/>
          </p:nvPr>
        </p:nvSpPr>
        <p:spPr/>
        <p:txBody>
          <a:bodyPr/>
          <a:lstStyle/>
          <a:p>
            <a:r>
              <a:rPr lang="en-US" dirty="0" smtClean="0"/>
              <a:t>It is important to note that motor torque decreases exponentially when motor shaft speed exceeds motor rated synchronous speed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A7CC795F-04B0-4227-A146-666EF61380CA}" type="slidenum">
              <a:rPr lang="en-US" sz="1200"/>
              <a:pPr eaLnBrk="1" hangingPunct="1"/>
              <a:t>57</a:t>
            </a:fld>
            <a:endParaRPr lang="en-US" sz="1200"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Speed Control Method Definitions</a:t>
            </a:r>
            <a:endParaRPr lang="en-US" dirty="0" smtClean="0"/>
          </a:p>
          <a:p>
            <a:r>
              <a:rPr lang="en-US" b="1" dirty="0" smtClean="0"/>
              <a:t>Multi-Step Speed Control Method</a:t>
            </a:r>
            <a:r>
              <a:rPr lang="en-US" dirty="0" smtClean="0"/>
              <a:t/>
            </a:r>
            <a:br>
              <a:rPr lang="en-US" dirty="0" smtClean="0"/>
            </a:br>
            <a:r>
              <a:rPr lang="en-US" dirty="0" smtClean="0"/>
              <a:t>IMPULSE drives allow the user to select up to five speed points, the frequency (speed) of each point being selectable from a menu of five digital (preset) speeds.</a:t>
            </a:r>
          </a:p>
          <a:p>
            <a:r>
              <a:rPr lang="en-US" b="1" dirty="0" smtClean="0"/>
              <a:t>Infinitely Variable Speed Control Method (2-Step Type)</a:t>
            </a:r>
            <a:r>
              <a:rPr lang="en-US" dirty="0" smtClean="0"/>
              <a:t/>
            </a:r>
            <a:br>
              <a:rPr lang="en-US" dirty="0" smtClean="0"/>
            </a:br>
            <a:r>
              <a:rPr lang="en-US" dirty="0" smtClean="0"/>
              <a:t>IMPULSE drives can provide a true infinitely variable speed control with just two 120VAC inputs per motion direction. This method provides any speed between a programmed minimum and maximum motor speed by using a two detent pushbutton station or a remote crane control with levers/pushbuttons that have two detent positions.  </a:t>
            </a:r>
          </a:p>
          <a:p>
            <a:r>
              <a:rPr lang="en-US" dirty="0" smtClean="0"/>
              <a:t>Pressing the button/lever to the first detent, the motor ramps up to a programmed minimum speed (typically 6Hz). Pressing the button/lever to the second detent, the motor will accelerate beyond the minimum programmed speed and up to a maximum speed (typically 60Hz). However, if there is a desired speed in between the minimum speed and maximum speed, the operator returns back to the first detent to hold the desired speed. To decelerate or stop, the operator releases the button/lever completely to its “off” position.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2E1DC42D-15ED-43F9-9CD2-01C288A4B415}" type="slidenum">
              <a:rPr lang="en-US" sz="1200"/>
              <a:pPr eaLnBrk="1" hangingPunct="1"/>
              <a:t>58</a:t>
            </a:fld>
            <a:endParaRPr lang="en-US" sz="1200" dirty="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384711" y="4156066"/>
            <a:ext cx="4776684" cy="4769386"/>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Speed Control Method Definitions (Continued)</a:t>
            </a:r>
            <a:endParaRPr lang="en-US" dirty="0" smtClean="0"/>
          </a:p>
          <a:p>
            <a:r>
              <a:rPr lang="en-US" b="1" dirty="0" smtClean="0"/>
              <a:t>Infinitely Variable Speed Control Method (3-Step Type)</a:t>
            </a:r>
            <a:endParaRPr lang="en-US" dirty="0" smtClean="0"/>
          </a:p>
          <a:p>
            <a:pPr>
              <a:spcBef>
                <a:spcPct val="0"/>
              </a:spcBef>
            </a:pPr>
            <a:r>
              <a:rPr lang="en-US" dirty="0" smtClean="0"/>
              <a:t>IMPULSE drives provide true infinitely variable speed control with three simple 120V AC inputs. This method provides any speed between a programmed minimum and maximum motor speed by using a three detent pushbutton station or a remote crane control with levers/pushbuttons that have three detent positions.</a:t>
            </a:r>
          </a:p>
          <a:p>
            <a:pPr>
              <a:spcBef>
                <a:spcPct val="0"/>
              </a:spcBef>
            </a:pPr>
            <a:r>
              <a:rPr lang="en-US" dirty="0" smtClean="0"/>
              <a:t>Pressing the button/lever to the first detent, the motor ramps up to a programmed minimum speed (typically 6Hz). Pressing the button/lever to the third detent, the motor will accelerate beyond the minimum programmed speed and up to the maximum speed.  However, if there is a desired speed in between the minimum speed and maximum speed, the operator returns to the second detent to hold the desired speed. To decelerate, the operator returns to the first detent position or releases the button/lever to the “off” position.</a:t>
            </a:r>
          </a:p>
          <a:p>
            <a:pPr>
              <a:spcBef>
                <a:spcPct val="0"/>
              </a:spcBef>
            </a:pPr>
            <a:endParaRPr lang="en-US" dirty="0" smtClean="0"/>
          </a:p>
          <a:p>
            <a:pPr>
              <a:spcBef>
                <a:spcPct val="0"/>
              </a:spcBef>
            </a:pPr>
            <a:r>
              <a:rPr lang="en-US" b="1" dirty="0" smtClean="0"/>
              <a:t>Analog Speed Reference</a:t>
            </a:r>
          </a:p>
          <a:p>
            <a:pPr>
              <a:spcBef>
                <a:spcPct val="0"/>
              </a:spcBef>
            </a:pPr>
            <a:r>
              <a:rPr lang="en-US" dirty="0" smtClean="0"/>
              <a:t>IMPULSE will accept a 0-10V DC or 4-20mA analog input for variable speed control from analog output controllers such as joysticks and various radio controls. The IMPULSE G+ and VG+ Series 4 drives will also accept a -10 to +10V DC analog (bi-polar) input as well.</a:t>
            </a:r>
          </a:p>
          <a:p>
            <a:pPr>
              <a:spcBef>
                <a:spcPct val="0"/>
              </a:spcBef>
            </a:pPr>
            <a:endParaRPr lang="en-US" dirty="0" smtClean="0"/>
          </a:p>
          <a:p>
            <a:pPr>
              <a:spcBef>
                <a:spcPct val="0"/>
              </a:spcBef>
            </a:pPr>
            <a:r>
              <a:rPr lang="en-US" b="1" dirty="0" smtClean="0"/>
              <a:t>Via PC or PLC for Automation</a:t>
            </a:r>
          </a:p>
          <a:p>
            <a:pPr>
              <a:spcBef>
                <a:spcPct val="0"/>
              </a:spcBef>
            </a:pPr>
            <a:r>
              <a:rPr lang="en-US" dirty="0" smtClean="0"/>
              <a:t>IMPULSE can also be controlled by digital or analog outputs from PC’s and PLC’s. Special interface cards can be provided to handle digital input voltages other than the standard 120V AC.</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2E1DC42D-15ED-43F9-9CD2-01C288A4B415}" type="slidenum">
              <a:rPr lang="en-US" sz="1200"/>
              <a:pPr eaLnBrk="1" hangingPunct="1"/>
              <a:t>59</a:t>
            </a:fld>
            <a:endParaRPr lang="en-US" sz="1200" dirty="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384711" y="4156066"/>
            <a:ext cx="4776684" cy="4769386"/>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smtClean="0"/>
              <a:t>Braking Method Definitions</a:t>
            </a:r>
            <a:r>
              <a:rPr lang="en-US" dirty="0" smtClean="0"/>
              <a:t/>
            </a:r>
            <a:br>
              <a:rPr lang="en-US" dirty="0" smtClean="0"/>
            </a:br>
            <a:r>
              <a:rPr lang="en-US" dirty="0" smtClean="0"/>
              <a:t>IMPULSE drives provide for both types of commonly accepted braking methods; immediate stop at “stop” command and decelerate at “stop” command as well as a no-load brake hoist stopping sequence for the IMPULSE•VG+.</a:t>
            </a:r>
          </a:p>
          <a:p>
            <a:r>
              <a:rPr lang="en-US" b="1" dirty="0" smtClean="0"/>
              <a:t>Immediate Stop at “Stop” Command</a:t>
            </a:r>
            <a:r>
              <a:rPr lang="en-US" dirty="0" smtClean="0"/>
              <a:t/>
            </a:r>
            <a:br>
              <a:rPr lang="en-US" dirty="0" smtClean="0"/>
            </a:br>
            <a:r>
              <a:rPr lang="en-US" dirty="0" smtClean="0"/>
              <a:t>Upon  a “stop” command, IMPULSE drives base block output transistors (the motor is electrically disconnected from the drive) and the brake interlock sets the motor brake.</a:t>
            </a:r>
          </a:p>
          <a:p>
            <a:r>
              <a:rPr lang="en-US" b="1" dirty="0" smtClean="0"/>
              <a:t>Decelerate at “Stop” Command</a:t>
            </a:r>
            <a:r>
              <a:rPr lang="en-US" dirty="0" smtClean="0"/>
              <a:t/>
            </a:r>
            <a:br>
              <a:rPr lang="en-US" dirty="0" smtClean="0"/>
            </a:br>
            <a:r>
              <a:rPr lang="en-US" dirty="0" smtClean="0"/>
              <a:t>Upon “stop” command, IMPULSE output frequency decreases to near zero and the brake is set.</a:t>
            </a:r>
            <a:endParaRPr lang="en-US" sz="1400" b="1" i="1" dirty="0" smtClean="0"/>
          </a:p>
          <a:p>
            <a:r>
              <a:rPr lang="en-US" b="1" dirty="0" smtClean="0"/>
              <a:t>No-Load Brake Hoist “Stop” (VG+ Only)</a:t>
            </a:r>
            <a:br>
              <a:rPr lang="en-US" b="1" dirty="0" smtClean="0"/>
            </a:br>
            <a:r>
              <a:rPr lang="en-US" dirty="0" smtClean="0"/>
              <a:t>Upon “stop” command, the IMPULSE•VG+ will bring motor to 0 speed, go into float the load for a programmed period of time and then set the holding brake(s). Upon setting the holding brake the VG+ can be programmed to then ramp the torque in the motor down to zero letting the brake take more and more of the load. While ramping the torque to zero, the IMPULSE•VG+ will monitor the motor shaft, via the encoder feedback, and if the IMPULSE•VG+ detects that the brake is not holding the load, the drive will provide motor torque to hold the motor shaft at 0 speed resulting in preventing the load from dropping.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60</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new IMPULSE•G+ Mini from Magnetek continues our history of providing the most reliable and cost-effective adjustable frequency crane controls available. </a:t>
            </a:r>
          </a:p>
          <a:p>
            <a:r>
              <a:rPr lang="en-US" dirty="0" smtClean="0"/>
              <a:t>The low horsepower (HP) IMPULSE•G+ Mini is our easiest to program drive to date, with user-friendly standard programming for Basic applications and advanced programming capability for high performance environments. The IMPULSE•G+ Mini is designed with an expanded HP range and an identical dimensional footprint as the IMPULSE®•P3 Series 2 (up to 5HP) and a smaller footprint beyond 5HP. </a:t>
            </a:r>
          </a:p>
          <a:p>
            <a:r>
              <a:rPr lang="en-US" b="1" dirty="0" smtClean="0"/>
              <a:t>Factory Default Software Settings –</a:t>
            </a:r>
            <a:r>
              <a:rPr lang="en-US" dirty="0" smtClean="0"/>
              <a:t> The IMPULSE•G+ Mini is factory preset for basic crane motion application programming using the “Basic Mode” programming level.  This allows a technician to easily navigate and program the drive via a built-in keypad display in minutes for most applications. In the Basic mode the parameter availability (features) and navigation is nearly identical to the old IMPULSE•P3 Series 2. </a:t>
            </a:r>
          </a:p>
          <a:p>
            <a:endParaRPr lang="en-US" b="1" dirty="0" smtClean="0"/>
          </a:p>
          <a:p>
            <a:r>
              <a:rPr lang="en-US" b="1" dirty="0" smtClean="0"/>
              <a:t>Advanced Programming Capability –</a:t>
            </a:r>
            <a:r>
              <a:rPr lang="en-US" dirty="0" smtClean="0"/>
              <a:t> The IMPULSE•G+ Mini provides the option of an “Advanced” level. In the Advanced access level the parameter groups allow full access to all available features for the full programming capability the IMPULSE•G+ Mini drive has to offer.  In this modes navigating will be identical to the familiar parameters of the IMPULSE•G+ Series 3 / 4 drives.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61</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Compact Design –</a:t>
            </a:r>
            <a:r>
              <a:rPr lang="en-US" dirty="0" smtClean="0"/>
              <a:t> Our most compact low HP drive to date, the IMPULSE•G+ Mini’s size permits the use of smaller control enclosures, reducing the overall cost of an installation. It also expands application opportunities on smaller cranes, hoists, trolleys and monorail carriers. The IMPULSE•G+ Mini is available with standard 120VAC interface card, with 24VAC optional.</a:t>
            </a:r>
          </a:p>
          <a:p>
            <a:endParaRPr lang="en-US" dirty="0" smtClean="0"/>
          </a:p>
          <a:p>
            <a:r>
              <a:rPr lang="en-US" b="1" dirty="0" smtClean="0"/>
              <a:t>Expanded HP Range –</a:t>
            </a:r>
            <a:r>
              <a:rPr lang="en-US" dirty="0" smtClean="0"/>
              <a:t> Available in ½ through 20 HP in 380-480V or ¼ through 20HP in 200-240V 3 phase ratings. This allows the user to select the most cost-effective product for low HP applications through Class D service. Variable Frequency Drive (VFD) technology provides energy savings compared to traditional contactor technology. </a:t>
            </a:r>
          </a:p>
          <a:p>
            <a:endParaRPr lang="en-US" dirty="0" smtClean="0"/>
          </a:p>
          <a:p>
            <a:r>
              <a:rPr lang="en-US" b="1" dirty="0" smtClean="0"/>
              <a:t>Optional Flat Heat Sink Design Available –</a:t>
            </a:r>
            <a:r>
              <a:rPr lang="en-US" dirty="0" smtClean="0"/>
              <a:t> This option reduces the depth of the drive by as much as 45%. Finless capacities are available in 230-460V ½ through 5HP. Consult factory on the suitability of the flat heat sink design for your application.  </a:t>
            </a:r>
          </a:p>
          <a:p>
            <a:r>
              <a:rPr lang="en-US" dirty="0" smtClean="0"/>
              <a:t>IMPULSE•G+ Mini can also be purchased as part of a complete pre-engineered motor control system.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62</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In the Basic Control mode level, the parameter availability (features) and navigation is nearly identical to the IMPULSE•P3 Series 2 in Basic mode. </a:t>
            </a:r>
          </a:p>
          <a:p>
            <a:pPr>
              <a:defRPr/>
            </a:pPr>
            <a:r>
              <a:rPr lang="en-US" b="1" u="sng" dirty="0" smtClean="0"/>
              <a:t>Capabilities</a:t>
            </a:r>
            <a:r>
              <a:rPr lang="en-US" dirty="0" smtClean="0"/>
              <a:t/>
            </a:r>
            <a:br>
              <a:rPr lang="en-US" dirty="0" smtClean="0"/>
            </a:br>
            <a:r>
              <a:rPr lang="en-US" dirty="0" smtClean="0"/>
              <a:t>CMAA Class A-D Service</a:t>
            </a:r>
          </a:p>
          <a:p>
            <a:pPr>
              <a:defRPr/>
            </a:pPr>
            <a:endParaRPr lang="en-US" dirty="0" smtClean="0"/>
          </a:p>
          <a:p>
            <a:pPr>
              <a:defRPr/>
            </a:pPr>
            <a:r>
              <a:rPr lang="en-US" dirty="0" smtClean="0"/>
              <a:t>Exclusive Crane &amp; Hoist Software</a:t>
            </a:r>
          </a:p>
          <a:p>
            <a:pPr>
              <a:defRPr/>
            </a:pPr>
            <a:endParaRPr lang="en-US" dirty="0" smtClean="0"/>
          </a:p>
          <a:p>
            <a:pPr>
              <a:defRPr/>
            </a:pPr>
            <a:r>
              <a:rPr lang="en-US" dirty="0" smtClean="0"/>
              <a:t>Removable Terminal Block with Parameter Backup and: </a:t>
            </a:r>
          </a:p>
          <a:p>
            <a:pPr lvl="1">
              <a:defRPr/>
            </a:pPr>
            <a:r>
              <a:rPr lang="en-US" dirty="0" smtClean="0"/>
              <a:t>(7) Multi-function digital inputs </a:t>
            </a:r>
          </a:p>
          <a:p>
            <a:pPr lvl="1">
              <a:defRPr/>
            </a:pPr>
            <a:r>
              <a:rPr lang="en-US" dirty="0" smtClean="0"/>
              <a:t>120VAC standard (24VAC and 24VDC optional) </a:t>
            </a:r>
          </a:p>
          <a:p>
            <a:pPr lvl="1">
              <a:defRPr/>
            </a:pPr>
            <a:r>
              <a:rPr lang="en-US" dirty="0" smtClean="0"/>
              <a:t>(1) Hardware BaseBlock </a:t>
            </a:r>
          </a:p>
          <a:p>
            <a:pPr lvl="1">
              <a:defRPr/>
            </a:pPr>
            <a:r>
              <a:rPr lang="en-US" dirty="0" smtClean="0"/>
              <a:t>(2) Multi-function analog inputs (0-10VDC, 4-20mA, 0-20mA) </a:t>
            </a:r>
          </a:p>
          <a:p>
            <a:pPr lvl="1">
              <a:defRPr/>
            </a:pPr>
            <a:r>
              <a:rPr lang="en-US" dirty="0" smtClean="0"/>
              <a:t>(1) Multi-function Pulse input </a:t>
            </a:r>
          </a:p>
          <a:p>
            <a:pPr lvl="1">
              <a:defRPr/>
            </a:pPr>
            <a:r>
              <a:rPr lang="en-US" dirty="0" smtClean="0"/>
              <a:t>(1) Multi-function Pulse output </a:t>
            </a:r>
          </a:p>
          <a:p>
            <a:pPr lvl="1">
              <a:defRPr/>
            </a:pPr>
            <a:r>
              <a:rPr lang="en-US" dirty="0" smtClean="0"/>
              <a:t>(1) Multi-function Relay output </a:t>
            </a:r>
          </a:p>
          <a:p>
            <a:pPr lvl="1">
              <a:defRPr/>
            </a:pPr>
            <a:r>
              <a:rPr lang="en-US" dirty="0" smtClean="0"/>
              <a:t>(2) Multi-function photo-coupler output (120V optional) </a:t>
            </a:r>
          </a:p>
          <a:p>
            <a:pPr marL="685488" lvl="1" indent="-228496">
              <a:buFontTx/>
              <a:buAutoNum type="arabicParenBoth"/>
              <a:defRPr/>
            </a:pPr>
            <a:r>
              <a:rPr lang="en-US" dirty="0" smtClean="0"/>
              <a:t>Multi-function analog output (0-10VDC) </a:t>
            </a:r>
          </a:p>
          <a:p>
            <a:pPr marL="685488" lvl="1" indent="-228496">
              <a:buFontTx/>
              <a:buAutoNum type="arabicParenBoth"/>
              <a:defRPr/>
            </a:pPr>
            <a:endParaRPr lang="en-US" dirty="0" smtClean="0"/>
          </a:p>
          <a:p>
            <a:pPr marL="228496" indent="-228496">
              <a:defRPr/>
            </a:pPr>
            <a:r>
              <a:rPr lang="en-US" dirty="0" smtClean="0"/>
              <a:t>40:1 Speed Range </a:t>
            </a:r>
          </a:p>
          <a:p>
            <a:pPr lvl="1">
              <a:defRPr/>
            </a:pPr>
            <a:r>
              <a:rPr lang="en-US" dirty="0" smtClean="0"/>
              <a:t>Three Speed Control Methods </a:t>
            </a:r>
          </a:p>
          <a:p>
            <a:pPr lvl="2">
              <a:defRPr/>
            </a:pPr>
            <a:r>
              <a:rPr lang="en-US" dirty="0" smtClean="0"/>
              <a:t>Up to 5 distinct speeds </a:t>
            </a:r>
          </a:p>
          <a:p>
            <a:pPr lvl="2">
              <a:defRPr/>
            </a:pPr>
            <a:r>
              <a:rPr lang="en-US" dirty="0" smtClean="0"/>
              <a:t>Infinitely Variable Control </a:t>
            </a:r>
          </a:p>
          <a:p>
            <a:pPr lvl="2">
              <a:defRPr/>
            </a:pPr>
            <a:r>
              <a:rPr lang="en-US" dirty="0" smtClean="0"/>
              <a:t>Stepless Analog Speed Reference </a:t>
            </a:r>
          </a:p>
          <a:p>
            <a:pPr>
              <a:defRPr/>
            </a:pPr>
            <a:endParaRPr lang="en-US" dirty="0" smtClean="0"/>
          </a:p>
          <a:p>
            <a:pPr>
              <a:defRPr/>
            </a:pPr>
            <a:r>
              <a:rPr lang="en-US" dirty="0" smtClean="0"/>
              <a:t>Certifications: CE, UL, cUL, RoHs, TÜV </a:t>
            </a:r>
          </a:p>
          <a:p>
            <a:pPr>
              <a:defRPr/>
            </a:pPr>
            <a:r>
              <a:rPr lang="en-US" dirty="0" smtClean="0"/>
              <a:t>UL recognized Electronic Thermal Overload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63</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dirty="0" smtClean="0"/>
              <a:t>Safety</a:t>
            </a:r>
          </a:p>
          <a:p>
            <a:pPr>
              <a:spcBef>
                <a:spcPct val="0"/>
              </a:spcBef>
            </a:pPr>
            <a:r>
              <a:rPr lang="en-US" dirty="0" smtClean="0"/>
              <a:t>Safe Operating Windows™ - reduces possibility of programming unsafe parameters </a:t>
            </a:r>
          </a:p>
          <a:p>
            <a:pPr>
              <a:spcBef>
                <a:spcPct val="0"/>
              </a:spcBef>
            </a:pPr>
            <a:r>
              <a:rPr lang="en-US" dirty="0" smtClean="0"/>
              <a:t>Motor Thermal Overload Protection - reduces possibility of motor damage </a:t>
            </a:r>
          </a:p>
          <a:p>
            <a:pPr>
              <a:spcBef>
                <a:spcPct val="0"/>
              </a:spcBef>
            </a:pPr>
            <a:r>
              <a:rPr lang="en-US" dirty="0" smtClean="0"/>
              <a:t>Quick Stop™ - reduces possibility of crane collision </a:t>
            </a:r>
          </a:p>
          <a:p>
            <a:pPr>
              <a:spcBef>
                <a:spcPct val="0"/>
              </a:spcBef>
            </a:pPr>
            <a:r>
              <a:rPr lang="en-US" dirty="0" smtClean="0"/>
              <a:t>EN954-1 Safety Category 3, Stop Category 0 - Hardware Base Block circuit</a:t>
            </a:r>
            <a:endParaRPr lang="en-US" sz="16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64</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Performance</a:t>
            </a:r>
          </a:p>
          <a:p>
            <a:r>
              <a:rPr lang="en-US" dirty="0" smtClean="0"/>
              <a:t>X-Press Programming™ - allows programming initial setup within seconds </a:t>
            </a:r>
          </a:p>
          <a:p>
            <a:r>
              <a:rPr lang="en-US" dirty="0" smtClean="0"/>
              <a:t>Swift-Lift™ - allows overspeeding with light loads or empty hook </a:t>
            </a:r>
          </a:p>
          <a:p>
            <a:r>
              <a:rPr lang="en-US" dirty="0" smtClean="0"/>
              <a:t>Reverse Plug Simulation™ - allows operator to smoothly and quickly stop and change directions </a:t>
            </a:r>
            <a:br>
              <a:rPr lang="en-US" dirty="0" smtClean="0"/>
            </a:br>
            <a:r>
              <a:rPr lang="en-US" dirty="0" smtClean="0"/>
              <a:t>without setting brake </a:t>
            </a:r>
          </a:p>
          <a:p>
            <a:r>
              <a:rPr lang="en-US" dirty="0" smtClean="0"/>
              <a:t>Auto-Tuning - non-rotational auto-tuning for performance demanding applications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i="1" dirty="0" smtClean="0"/>
              <a:t>CMAA Crane Classification Definitions</a:t>
            </a:r>
            <a:r>
              <a:rPr lang="en-US" sz="1400" b="1" i="1" dirty="0" smtClean="0"/>
              <a:t> (continued)</a:t>
            </a:r>
            <a:endParaRPr lang="en-US" b="1" dirty="0" smtClean="0"/>
          </a:p>
          <a:p>
            <a:pPr>
              <a:spcBef>
                <a:spcPct val="0"/>
              </a:spcBef>
            </a:pPr>
            <a:r>
              <a:rPr lang="en-US" b="1" dirty="0" smtClean="0"/>
              <a:t>Class D (Heavy Service)</a:t>
            </a:r>
            <a:br>
              <a:rPr lang="en-US" b="1" dirty="0" smtClean="0"/>
            </a:br>
            <a:r>
              <a:rPr lang="en-US" dirty="0" smtClean="0"/>
              <a:t>This service covers cranes which may be used in heavy machine shops, foundries, fabricating plants, steel warehouses, container yards, lumber mills, etc.; standard duty bucket and magnet operations where heavy duty production is required.  In this type of service, loads approaching 50 percent of the rated capacity will be handled constantly during the working period.  High speeds are desirable for this type of service with 10 to 20 lifts per hour averaging 15 feet, but not over 65 percent of the lifts at rated capacity.</a:t>
            </a:r>
          </a:p>
          <a:p>
            <a:pPr>
              <a:spcBef>
                <a:spcPct val="0"/>
              </a:spcBef>
            </a:pPr>
            <a:endParaRPr lang="en-US" b="1" dirty="0" smtClean="0"/>
          </a:p>
          <a:p>
            <a:pPr>
              <a:spcBef>
                <a:spcPct val="0"/>
              </a:spcBef>
            </a:pPr>
            <a:r>
              <a:rPr lang="en-US" b="1" dirty="0" smtClean="0"/>
              <a:t>Class E (Severe Service)</a:t>
            </a:r>
            <a:br>
              <a:rPr lang="en-US" b="1" dirty="0" smtClean="0"/>
            </a:br>
            <a:r>
              <a:rPr lang="en-US" dirty="0" smtClean="0"/>
              <a:t>This type of service requires a crane capable of handling loads approaching a rated capacity throughout its life.  Applications may include magnet, bucket, magnet/bucket combination cranes for scrap yards, cement mills, lumber mills, fertilizer plants, container handling, etc. with twenty or more lifts per hour at or near the rated capacity.</a:t>
            </a:r>
          </a:p>
          <a:p>
            <a:pPr>
              <a:spcBef>
                <a:spcPct val="0"/>
              </a:spcBef>
            </a:pPr>
            <a:endParaRPr lang="en-US" b="1" dirty="0" smtClean="0"/>
          </a:p>
          <a:p>
            <a:pPr>
              <a:spcBef>
                <a:spcPct val="0"/>
              </a:spcBef>
            </a:pPr>
            <a:r>
              <a:rPr lang="en-US" b="1" dirty="0" smtClean="0"/>
              <a:t>Class F (Continuous Severe Service)</a:t>
            </a:r>
            <a:r>
              <a:rPr lang="en-US" dirty="0" smtClean="0"/>
              <a:t/>
            </a:r>
            <a:br>
              <a:rPr lang="en-US" dirty="0" smtClean="0"/>
            </a:br>
            <a:r>
              <a:rPr lang="en-US" dirty="0" smtClean="0"/>
              <a:t>This type of service requires a crane capable of handling loads approaching rated capacity continuously under severe service conditions throughout its life.  Applications may include custom designed specialty cranes essential to performing the critical work tasks affecting the total production facility.  These cranes must provide the highest reliability with special attention to ease of maintenance features.</a:t>
            </a:r>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68EAF6A-0795-45B8-80F9-4F1DECCCE3A7}" type="slidenum">
              <a:rPr lang="en-US" smtClean="0"/>
              <a:t>20</a:t>
            </a:fld>
            <a:endParaRPr lang="en-US" dirty="0"/>
          </a:p>
        </p:txBody>
      </p:sp>
    </p:spTree>
    <p:extLst>
      <p:ext uri="{BB962C8B-B14F-4D97-AF65-F5344CB8AC3E}">
        <p14:creationId xmlns:p14="http://schemas.microsoft.com/office/powerpoint/2010/main" val="2268484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65</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IMPULSE•G+ Mini advanced control mode offers you our entire Basic control mode features, plus, with a single parameter access level adjustment, it can be opened up to utilize all the advanced features and programming capabilities without reconfiguring.</a:t>
            </a:r>
          </a:p>
          <a:p>
            <a:endParaRPr lang="en-US" b="1" dirty="0" smtClean="0"/>
          </a:p>
          <a:p>
            <a:r>
              <a:rPr lang="en-US" b="1" dirty="0" smtClean="0"/>
              <a:t>Capabilities</a:t>
            </a:r>
            <a:endParaRPr lang="en-US" dirty="0" smtClean="0"/>
          </a:p>
          <a:p>
            <a:r>
              <a:rPr lang="en-US" dirty="0" smtClean="0"/>
              <a:t>100:1 Speed Range</a:t>
            </a:r>
          </a:p>
          <a:p>
            <a:r>
              <a:rPr lang="en-US" dirty="0" smtClean="0"/>
              <a:t>200% Starting torque at 0.5Hz </a:t>
            </a:r>
          </a:p>
          <a:p>
            <a:r>
              <a:rPr lang="en-US" dirty="0" smtClean="0"/>
              <a:t>Up to 16 Discrete Speed References </a:t>
            </a:r>
          </a:p>
          <a:p>
            <a:r>
              <a:rPr lang="en-US" dirty="0" smtClean="0"/>
              <a:t>Expanded Programmable Input/Output Capabilities </a:t>
            </a:r>
          </a:p>
          <a:p>
            <a:r>
              <a:rPr lang="en-US" dirty="0" smtClean="0"/>
              <a:t>Preferred Parameter feature </a:t>
            </a:r>
          </a:p>
          <a:p>
            <a:r>
              <a:rPr lang="en-US" dirty="0" smtClean="0"/>
              <a:t>Ingenious pre-maintenance function (IGBTs, Capacitors, FAN) </a:t>
            </a:r>
          </a:p>
          <a:p>
            <a:r>
              <a:rPr lang="en-US" dirty="0" smtClean="0"/>
              <a:t>Side-by-side installation for panel space savings </a:t>
            </a:r>
          </a:p>
          <a:p>
            <a:r>
              <a:rPr lang="en-US" dirty="0" smtClean="0"/>
              <a:t>Additional analog input available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66</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Performance </a:t>
            </a:r>
          </a:p>
          <a:p>
            <a:r>
              <a:rPr lang="en-US" dirty="0" smtClean="0"/>
              <a:t>Open-Loop Vector Control </a:t>
            </a:r>
          </a:p>
          <a:p>
            <a:r>
              <a:rPr lang="en-US" dirty="0" smtClean="0"/>
              <a:t>Micro-Positioning™ Control </a:t>
            </a:r>
          </a:p>
          <a:p>
            <a:r>
              <a:rPr lang="en-US" dirty="0" smtClean="0"/>
              <a:t>Serial Communications - Modbus, RS-422/485 communication up to 115Kbps </a:t>
            </a:r>
          </a:p>
          <a:p>
            <a:r>
              <a:rPr lang="en-US" dirty="0" smtClean="0"/>
              <a:t>Load Check II ™ </a:t>
            </a:r>
          </a:p>
          <a:p>
            <a:r>
              <a:rPr lang="en-US" dirty="0" smtClean="0"/>
              <a:t>Inching Control </a:t>
            </a:r>
          </a:p>
          <a:p>
            <a:r>
              <a:rPr lang="en-US" dirty="0" smtClean="0"/>
              <a:t>Auto-Tuning - rotational and non-rotational auto-tuning for performance demanding applications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D58F2216-B3DE-4929-9156-34558F1902AC}" type="slidenum">
              <a:rPr lang="en-US" sz="1200"/>
              <a:pPr eaLnBrk="1" hangingPunct="1"/>
              <a:t>67</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IMPULSE®•G+ Mini’s keypad features an easy to read LED 5 digit display of parameters and diagnostics.  </a:t>
            </a:r>
          </a:p>
          <a:p>
            <a:endParaRPr lang="en-US" dirty="0" smtClean="0"/>
          </a:p>
          <a:p>
            <a:r>
              <a:rPr lang="en-US" dirty="0" smtClean="0"/>
              <a:t>Its simplified navigation is common to IMPULSE® drives, so users don’t have to relearn. The keypad is easy to set up and use for troubleshooting. </a:t>
            </a:r>
          </a:p>
          <a:p>
            <a:endParaRPr lang="en-US" dirty="0" smtClean="0"/>
          </a:p>
          <a:p>
            <a:r>
              <a:rPr lang="en-US" dirty="0" smtClean="0"/>
              <a:t>Allows for:</a:t>
            </a:r>
          </a:p>
          <a:p>
            <a:r>
              <a:rPr lang="en-US" dirty="0" smtClean="0"/>
              <a:t>Programming both Basic and Advanced drive parameters </a:t>
            </a:r>
          </a:p>
          <a:p>
            <a:r>
              <a:rPr lang="en-US" dirty="0" smtClean="0"/>
              <a:t>Monitoring the functions of the drive </a:t>
            </a:r>
          </a:p>
          <a:p>
            <a:r>
              <a:rPr lang="en-US" dirty="0" smtClean="0"/>
              <a:t>Reading alpha-numeric fault diagnostic indications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7C39FB22-1B8D-45C1-89C8-4803025B2691}" type="slidenum">
              <a:rPr lang="en-US" sz="1200"/>
              <a:pPr eaLnBrk="1" hangingPunct="1"/>
              <a:t>68</a:t>
            </a:fld>
            <a:endParaRPr lang="en-US" sz="1200" dirty="0"/>
          </a:p>
        </p:txBody>
      </p:sp>
      <p:sp>
        <p:nvSpPr>
          <p:cNvPr id="15155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IMPULSE G+ and VG+ Series 4 drives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1A5D7974-144D-4C8B-95F7-D40F1A754C85}" type="slidenum">
              <a:rPr lang="en-US" sz="1200"/>
              <a:pPr eaLnBrk="1" hangingPunct="1"/>
              <a:t>69</a:t>
            </a:fld>
            <a:endParaRPr 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E52C8D2C-8388-4A82-A0E0-F3F896BFAD23}" type="slidenum">
              <a:rPr lang="en-US" sz="1200"/>
              <a:pPr eaLnBrk="1" hangingPunct="1"/>
              <a:t>70</a:t>
            </a:fld>
            <a:endParaRPr lang="en-US" sz="1200" dirty="0"/>
          </a:p>
        </p:txBody>
      </p:sp>
      <p:sp>
        <p:nvSpPr>
          <p:cNvPr id="2" name="Notes Placeholder 1"/>
          <p:cNvSpPr>
            <a:spLocks noGrp="1"/>
          </p:cNvSpPr>
          <p:nvPr>
            <p:ph type="body" idx="1"/>
          </p:nvPr>
        </p:nvSpPr>
        <p:spPr/>
        <p:txBody>
          <a:bodyPr/>
          <a:lstStyle/>
          <a:p>
            <a:r>
              <a:rPr lang="en-US" dirty="0" smtClean="0"/>
              <a:t>Description of the basic operation of Series 4 keypad</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E52C8D2C-8388-4A82-A0E0-F3F896BFAD23}" type="slidenum">
              <a:rPr lang="en-US" sz="1200"/>
              <a:pPr eaLnBrk="1" hangingPunct="1"/>
              <a:t>71</a:t>
            </a:fld>
            <a:endParaRPr lang="en-US" sz="1200" dirty="0"/>
          </a:p>
        </p:txBody>
      </p:sp>
      <p:sp>
        <p:nvSpPr>
          <p:cNvPr id="2" name="Notes Placeholder 1"/>
          <p:cNvSpPr>
            <a:spLocks noGrp="1"/>
          </p:cNvSpPr>
          <p:nvPr>
            <p:ph type="body" idx="1"/>
          </p:nvPr>
        </p:nvSpPr>
        <p:spPr/>
        <p:txBody>
          <a:bodyPr/>
          <a:lstStyle/>
          <a:p>
            <a:r>
              <a:rPr lang="en-US" dirty="0" smtClean="0"/>
              <a:t>IMPULSE G+VG+ Series 4 popular options </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E52C8D2C-8388-4A82-A0E0-F3F896BFAD23}" type="slidenum">
              <a:rPr lang="en-US" sz="1200"/>
              <a:pPr eaLnBrk="1" hangingPunct="1"/>
              <a:t>72</a:t>
            </a:fld>
            <a:endParaRPr lang="en-US" sz="1200" dirty="0"/>
          </a:p>
        </p:txBody>
      </p:sp>
      <p:sp>
        <p:nvSpPr>
          <p:cNvPr id="2" name="Notes Placeholder 1"/>
          <p:cNvSpPr>
            <a:spLocks noGrp="1"/>
          </p:cNvSpPr>
          <p:nvPr>
            <p:ph type="body" idx="1"/>
          </p:nvPr>
        </p:nvSpPr>
        <p:spPr/>
        <p:txBody>
          <a:bodyPr/>
          <a:lstStyle/>
          <a:p>
            <a:r>
              <a:rPr lang="en-US" dirty="0" smtClean="0"/>
              <a:t>Magnetek offers additional “Custom Software” for unique overhead crane applications</a:t>
            </a:r>
            <a:r>
              <a:rPr lang="en-US" baseline="0" dirty="0" smtClean="0"/>
              <a:t> </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E52C8D2C-8388-4A82-A0E0-F3F896BFAD23}" type="slidenum">
              <a:rPr lang="en-US" sz="1200"/>
              <a:pPr eaLnBrk="1" hangingPunct="1"/>
              <a:t>73</a:t>
            </a:fld>
            <a:endParaRPr lang="en-US" sz="1200" dirty="0"/>
          </a:p>
        </p:txBody>
      </p:sp>
      <p:sp>
        <p:nvSpPr>
          <p:cNvPr id="2" name="Notes Placeholder 1"/>
          <p:cNvSpPr>
            <a:spLocks noGrp="1"/>
          </p:cNvSpPr>
          <p:nvPr>
            <p:ph type="body" idx="1"/>
          </p:nvPr>
        </p:nvSpPr>
        <p:spPr/>
        <p:txBody>
          <a:bodyPr/>
          <a:lstStyle/>
          <a:p>
            <a:r>
              <a:rPr lang="en-US" dirty="0" smtClean="0"/>
              <a:t>Magnetek support tools designed for use with the IMPULSE drive platforms </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77317596-E502-46F0-8F17-A88B02206539}" type="slidenum">
              <a:rPr lang="en-US" sz="1200"/>
              <a:pPr eaLnBrk="1" hangingPunct="1"/>
              <a:t>74</a:t>
            </a:fld>
            <a:endParaRPr lang="en-US" sz="1200" dirty="0"/>
          </a:p>
        </p:txBody>
      </p:sp>
      <p:sp>
        <p:nvSpPr>
          <p:cNvPr id="2" name="Notes Placeholder 1"/>
          <p:cNvSpPr>
            <a:spLocks noGrp="1"/>
          </p:cNvSpPr>
          <p:nvPr>
            <p:ph type="body" idx="1"/>
          </p:nvPr>
        </p:nvSpPr>
        <p:spPr/>
        <p:txBody>
          <a:bodyPr/>
          <a:lstStyle/>
          <a:p>
            <a:r>
              <a:rPr lang="en-US" dirty="0" smtClean="0"/>
              <a:t>IMPULSE</a:t>
            </a:r>
            <a:r>
              <a:rPr lang="en-US" baseline="0" dirty="0" smtClean="0"/>
              <a:t> G+/VG+ Series 4 drive platforms have serial communication options with additional expansion boards installed on drives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Definition of CMAA class C application</a:t>
            </a:r>
          </a:p>
          <a:p>
            <a:endParaRPr lang="en-US" dirty="0" smtClean="0"/>
          </a:p>
          <a:p>
            <a:r>
              <a:rPr lang="en-US" dirty="0" smtClean="0"/>
              <a:t>Magnetek will supply class ”C” dynamic braking circuitry in most CMAA class A and B applications</a:t>
            </a:r>
          </a:p>
          <a:p>
            <a:endParaRPr lang="en-US" dirty="0" smtClean="0"/>
          </a:p>
          <a:p>
            <a:r>
              <a:rPr lang="en-US" b="1" dirty="0" smtClean="0"/>
              <a:t>NOTE</a:t>
            </a:r>
            <a:r>
              <a:rPr lang="en-US" dirty="0" smtClean="0"/>
              <a:t> – exception is taken to class C dynamic braking circuitry for No Load Brake Hoist motions in power house, turbine maintenance types of applications. A unique sizing of dynamic braking circuitry is required, the dynamic braking circuitry will be sized based on motor design and Full Load Amperage  as well as length of travel and hoist speed         </a:t>
            </a:r>
          </a:p>
          <a:p>
            <a:endParaRPr lang="en-US" dirty="0" smtClean="0"/>
          </a:p>
          <a:p>
            <a:endParaRPr lang="en-US"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E869848F-B082-45E7-82EE-58407DADD0F3}" type="slidenum">
              <a:rPr lang="en-US" sz="1200"/>
              <a:pPr eaLnBrk="1" hangingPunct="1"/>
              <a:t>21</a:t>
            </a:fld>
            <a:endParaRPr 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1CACE01B-3707-48A9-9F93-65F5F3738F2E}" type="slidenum">
              <a:rPr lang="en-US" sz="1200"/>
              <a:pPr eaLnBrk="1" hangingPunct="1"/>
              <a:t>75</a:t>
            </a:fld>
            <a:endParaRPr lang="en-US" sz="12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smtClean="0"/>
              <a:t>IMPULSE G+/VG+ </a:t>
            </a:r>
            <a:r>
              <a:rPr lang="en-US" sz="1400" b="1" i="1" dirty="0"/>
              <a:t>Series </a:t>
            </a:r>
            <a:r>
              <a:rPr lang="en-US" sz="1400" b="1" i="1" dirty="0" smtClean="0"/>
              <a:t>4</a:t>
            </a:r>
          </a:p>
          <a:p>
            <a:r>
              <a:rPr lang="en-US" dirty="0" smtClean="0"/>
              <a:t>The IMPULSE G+/VG+ Series 4 is available in 1-150 HP (3.2 – 415 Amp) in 230VAC , 1-500 Hp (1.8–605 Amp) in 460VAC and 1 – 200Hp (1.7-200 Amp) in 575 VAC. </a:t>
            </a:r>
          </a:p>
          <a:p>
            <a:r>
              <a:rPr lang="en-US" dirty="0" smtClean="0"/>
              <a:t>Large HP/Current ratings</a:t>
            </a:r>
            <a:r>
              <a:rPr lang="en-US" baseline="0" dirty="0" smtClean="0"/>
              <a:t> are available </a:t>
            </a:r>
            <a:endParaRPr lang="en-US" dirty="0" smtClean="0"/>
          </a:p>
          <a:p>
            <a:r>
              <a:rPr lang="en-US" dirty="0" smtClean="0"/>
              <a:t>Internal dynamic braking transistor is included in drive models: 2003 - 2115-G+S4 (230VAC), 4001 – 4060-G+S4 (460VAC), 5001 – 5041-G+S4 (575VAC)  </a:t>
            </a:r>
            <a:r>
              <a:rPr lang="en-US" b="1" dirty="0" smtClean="0"/>
              <a:t>NOTE</a:t>
            </a:r>
            <a:r>
              <a:rPr lang="en-US" dirty="0" smtClean="0"/>
              <a:t> use of the internal dynamic braking transistor will depend on CMAA duty cycle application  </a:t>
            </a:r>
          </a:p>
          <a:p>
            <a:r>
              <a:rPr lang="en-US" dirty="0" smtClean="0"/>
              <a:t>The 120V Control Voltage Interface Card allows direct access via 120V user input device (e.g. pendant) without adding electro-mechanical components.  Other control voltages are available.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ECFF6DED-380D-4A88-A12E-973D179CFADA}" type="slidenum">
              <a:rPr lang="en-US" sz="1200"/>
              <a:pPr eaLnBrk="1" hangingPunct="1"/>
              <a:t>76</a:t>
            </a:fld>
            <a:endParaRPr lang="en-US" sz="12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smtClean="0"/>
              <a:t>IMPULSE G+/VG+ </a:t>
            </a:r>
            <a:r>
              <a:rPr lang="en-US" sz="1400" b="1" i="1" dirty="0"/>
              <a:t>Series </a:t>
            </a:r>
            <a:r>
              <a:rPr lang="en-US" sz="1400" b="1" i="1" dirty="0" smtClean="0"/>
              <a:t>4  I-O</a:t>
            </a:r>
            <a:endParaRPr lang="en-US" dirty="0" smtClean="0"/>
          </a:p>
          <a:p>
            <a:r>
              <a:rPr lang="en-US" dirty="0" smtClean="0"/>
              <a:t>Six 120VAC programmable digital inputs are standard, and 4 additional inputs with an optional S4I-120A60 board.</a:t>
            </a:r>
          </a:p>
          <a:p>
            <a:endParaRPr lang="en-US" dirty="0" smtClean="0"/>
          </a:p>
          <a:p>
            <a:r>
              <a:rPr lang="en-US" dirty="0" smtClean="0"/>
              <a:t>Three programmable analog inputs and two programmable analog outputs are standard.</a:t>
            </a:r>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19448107-F069-4BA4-B086-37E6DD93C8A1}" type="slidenum">
              <a:rPr lang="en-US" sz="1200"/>
              <a:pPr eaLnBrk="1" hangingPunct="1"/>
              <a:t>77</a:t>
            </a:fld>
            <a:endParaRPr lang="en-US" sz="1200"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IMPULSE•G+ Series 4</a:t>
            </a:r>
          </a:p>
          <a:p>
            <a:r>
              <a:rPr lang="en-US" b="1" dirty="0" smtClean="0"/>
              <a:t>Built-in Auto-Tuning</a:t>
            </a:r>
            <a:r>
              <a:rPr lang="en-US" dirty="0" smtClean="0"/>
              <a:t> precisely determines the motor parameters and stores them in memory for accurate and effective operation. </a:t>
            </a:r>
          </a:p>
          <a:p>
            <a:r>
              <a:rPr lang="en-US" dirty="0" smtClean="0"/>
              <a:t>Two Modes:  1. “Standard” Tuning (Motor Rotates) and 2. “Tune No Rotate”</a:t>
            </a:r>
          </a:p>
          <a:p>
            <a:r>
              <a:rPr lang="en-US" b="1" dirty="0" smtClean="0"/>
              <a:t>X-Press Programming</a:t>
            </a:r>
            <a:r>
              <a:rPr lang="en-US" dirty="0" smtClean="0"/>
              <a:t> (A1-XX group) simplifying the programming process, allows the setting of parameters to be entered with a minimum of keystrokes.</a:t>
            </a:r>
          </a:p>
          <a:p>
            <a:r>
              <a:rPr lang="en-US" b="1" dirty="0" smtClean="0"/>
              <a:t>Quick Setting </a:t>
            </a:r>
            <a:r>
              <a:rPr lang="en-US" dirty="0" smtClean="0"/>
              <a:t> (A2-XX group) automatically populated group of parameters that are “typically”  changed for drive mode type, motion, speed control method to further simplifying the programming .</a:t>
            </a:r>
          </a:p>
          <a:p>
            <a:r>
              <a:rPr lang="en-US" b="1" dirty="0" smtClean="0"/>
              <a:t>Multiple Speed Control Settings</a:t>
            </a:r>
            <a:r>
              <a:rPr lang="en-US" dirty="0" smtClean="0"/>
              <a:t> allows for any combination of digital / analog / serial control </a:t>
            </a:r>
          </a:p>
          <a:p>
            <a:r>
              <a:rPr lang="en-US" b="1" dirty="0" smtClean="0"/>
              <a:t>Safe Operating Windows</a:t>
            </a:r>
            <a:r>
              <a:rPr lang="en-US" dirty="0" smtClean="0"/>
              <a:t> prevents operators from programming the drive with unsafe values to avoid situations where a crane may not be able to lift a load or stop within a safe distance.</a:t>
            </a:r>
          </a:p>
          <a:p>
            <a:r>
              <a:rPr lang="en-US" b="1" dirty="0" smtClean="0"/>
              <a:t>Load Check II</a:t>
            </a:r>
            <a:r>
              <a:rPr lang="en-US" dirty="0" smtClean="0"/>
              <a:t> option allows IMPULSE•G+ Series 4 to be programmed so that operators cannot overstress equipment by attempting to lift a load beyond the capacity of the hoist.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10E648BC-25C2-4581-9D2E-8B4078AE9BCC}" type="slidenum">
              <a:rPr lang="en-US" sz="1200"/>
              <a:pPr eaLnBrk="1" hangingPunct="1"/>
              <a:t>78</a:t>
            </a:fld>
            <a:endParaRPr lang="en-US" sz="1200" dirty="0"/>
          </a:p>
        </p:txBody>
      </p:sp>
      <p:sp>
        <p:nvSpPr>
          <p:cNvPr id="162819"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b="1" i="1" dirty="0"/>
              <a:t>IMPULSE•G+ Series 4</a:t>
            </a:r>
          </a:p>
          <a:p>
            <a:pPr>
              <a:defRPr/>
            </a:pPr>
            <a:r>
              <a:rPr lang="en-US" b="1" dirty="0" smtClean="0"/>
              <a:t>Brake Set</a:t>
            </a:r>
            <a:r>
              <a:rPr lang="en-US" dirty="0" smtClean="0"/>
              <a:t>, via software, delays brake setting time (used on traverse motions to center the trolley or bridge over the load). </a:t>
            </a:r>
          </a:p>
          <a:p>
            <a:pPr>
              <a:defRPr/>
            </a:pPr>
            <a:r>
              <a:rPr lang="en-US" b="1" dirty="0" smtClean="0"/>
              <a:t>Torque Proving at Start</a:t>
            </a:r>
            <a:r>
              <a:rPr lang="en-US" dirty="0" smtClean="0"/>
              <a:t> can be programmed so the brake will not release unless full torque is being output by the drive. </a:t>
            </a:r>
          </a:p>
          <a:p>
            <a:pPr>
              <a:defRPr/>
            </a:pPr>
            <a:r>
              <a:rPr lang="en-US" b="1" dirty="0" smtClean="0"/>
              <a:t>Swift Lift</a:t>
            </a:r>
            <a:r>
              <a:rPr lang="en-US" dirty="0" smtClean="0"/>
              <a:t> enhances productivity by quickly moving loads into position under no-load or light-load conditions.</a:t>
            </a:r>
          </a:p>
          <a:p>
            <a:pPr>
              <a:defRPr/>
            </a:pPr>
            <a:r>
              <a:rPr lang="en-US" b="1" dirty="0" smtClean="0"/>
              <a:t>Inching Control</a:t>
            </a:r>
            <a:r>
              <a:rPr lang="en-US" dirty="0" smtClean="0"/>
              <a:t> allows very accurate load positioning in increments with virtually no potential operator error.</a:t>
            </a:r>
          </a:p>
          <a:p>
            <a:pPr>
              <a:defRPr/>
            </a:pPr>
            <a:r>
              <a:rPr lang="en-US" b="1" dirty="0" smtClean="0"/>
              <a:t>Slip Compensation</a:t>
            </a:r>
            <a:r>
              <a:rPr lang="en-US" dirty="0" smtClean="0"/>
              <a:t> ensures speed regulation in both hoisting directions.  For traverse applications, this function maintains constant motor speed regardless of the load.</a:t>
            </a:r>
          </a:p>
          <a:p>
            <a:pPr>
              <a:defRPr/>
            </a:pPr>
            <a:r>
              <a:rPr lang="en-US" b="1" dirty="0" smtClean="0"/>
              <a:t>Stall Prevention</a:t>
            </a:r>
            <a:r>
              <a:rPr lang="en-US" dirty="0" smtClean="0"/>
              <a:t> prevents the motor’s current limits from being exceeded by extending the acceleration and deceleration times, or decreasing the frequency.</a:t>
            </a:r>
          </a:p>
          <a:p>
            <a:pPr>
              <a:defRPr/>
            </a:pPr>
            <a:r>
              <a:rPr lang="en-US" b="1" dirty="0" smtClean="0"/>
              <a:t>Alternate Deceleration</a:t>
            </a:r>
            <a:r>
              <a:rPr lang="en-US" dirty="0" smtClean="0"/>
              <a:t> allows smooth, uninterrupted deceleration from fast speeds if a second accel/decel is required.</a:t>
            </a:r>
          </a:p>
          <a:p>
            <a:pPr>
              <a:defRPr/>
            </a:pPr>
            <a:r>
              <a:rPr lang="en-US" b="1" dirty="0" smtClean="0"/>
              <a:t>Micro-Positioning</a:t>
            </a:r>
            <a:r>
              <a:rPr lang="en-US" dirty="0" smtClean="0"/>
              <a:t> allows an operator to make very precise, slow moves and aids in the spotting of heavy loads.</a:t>
            </a:r>
          </a:p>
          <a:p>
            <a:pPr>
              <a:defRPr/>
            </a:pPr>
            <a:r>
              <a:rPr lang="en-US" b="1" dirty="0" smtClean="0"/>
              <a:t>Auto-Tune </a:t>
            </a:r>
            <a:r>
              <a:rPr lang="en-US" dirty="0" smtClean="0"/>
              <a:t>allows IMPULSE G+ Series 4 to accurately determine required motor torques for Open Loop Vector control.</a:t>
            </a:r>
          </a:p>
          <a:p>
            <a:pPr>
              <a:defRPr/>
            </a:pPr>
            <a:r>
              <a:rPr lang="en-US" b="1" dirty="0" smtClean="0"/>
              <a:t>Micro-Positioning</a:t>
            </a:r>
            <a:r>
              <a:rPr lang="en-US" dirty="0" smtClean="0"/>
              <a:t> allows an operator to make very precise, slow moves and aids in the spotting of heavy loads.</a:t>
            </a:r>
          </a:p>
          <a:p>
            <a:pPr>
              <a:defRPr/>
            </a:pPr>
            <a:r>
              <a:rPr lang="en-US" b="1" kern="0" dirty="0" smtClean="0"/>
              <a:t>ISO/EN13849-1 Safe Torque Off </a:t>
            </a:r>
            <a:r>
              <a:rPr lang="en-US" kern="0" dirty="0" smtClean="0"/>
              <a:t>includes safe off disable inputs and safe monitor outputs</a:t>
            </a:r>
            <a:endParaRPr lang="en-US" b="1" kern="0" dirty="0" smtClean="0"/>
          </a:p>
          <a:p>
            <a:pPr>
              <a:defRPr/>
            </a:pP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ABFB19F2-08A5-47B7-83E2-3F96CFC045F6}" type="slidenum">
              <a:rPr lang="en-US" sz="1200"/>
              <a:pPr eaLnBrk="1" hangingPunct="1"/>
              <a:t>79</a:t>
            </a:fld>
            <a:endParaRPr lang="en-US" sz="1200"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IMPULSE•G+ Series 4</a:t>
            </a:r>
            <a:endParaRPr lang="en-US" dirty="0" smtClean="0"/>
          </a:p>
          <a:p>
            <a:r>
              <a:rPr lang="en-US" b="1" dirty="0" smtClean="0"/>
              <a:t>Quick Stop</a:t>
            </a:r>
            <a:r>
              <a:rPr lang="en-US" dirty="0" smtClean="0"/>
              <a:t> ensures a rapid deceleration to stop once a drive “run” command is removed, reducing the possibility of a crane collision.</a:t>
            </a:r>
          </a:p>
          <a:p>
            <a:r>
              <a:rPr lang="en-US" b="1" dirty="0" smtClean="0"/>
              <a:t>Reverse Plug Simulation</a:t>
            </a:r>
            <a:r>
              <a:rPr lang="en-US" dirty="0" smtClean="0"/>
              <a:t> allows an operator to change direction of travel very rapidly for positioning flexibility.</a:t>
            </a:r>
          </a:p>
          <a:p>
            <a:r>
              <a:rPr lang="en-US" b="1" dirty="0" smtClean="0"/>
              <a:t>Multi-level password</a:t>
            </a:r>
            <a:r>
              <a:rPr lang="en-US" dirty="0" smtClean="0"/>
              <a:t> protection limits programming access and reduces the possibility of programming errors.</a:t>
            </a:r>
          </a:p>
          <a:p>
            <a:r>
              <a:rPr lang="en-US" b="1" dirty="0" smtClean="0"/>
              <a:t>Motor thermal overload protection</a:t>
            </a:r>
            <a:r>
              <a:rPr lang="en-US" dirty="0" smtClean="0"/>
              <a:t> continuously monitors output current and shuts off power if excessive current is sent to the motor.</a:t>
            </a:r>
          </a:p>
          <a:p>
            <a:r>
              <a:rPr lang="en-US" b="1" dirty="0" smtClean="0"/>
              <a:t>Phase loss detection</a:t>
            </a:r>
            <a:r>
              <a:rPr lang="en-US" dirty="0" smtClean="0"/>
              <a:t> causes the drive to fault and commands the brake to set if an input or output phase loss occurs.</a:t>
            </a:r>
          </a:p>
          <a:p>
            <a:r>
              <a:rPr lang="en-US" b="1" dirty="0" smtClean="0"/>
              <a:t>Ground fault protection</a:t>
            </a:r>
            <a:r>
              <a:rPr lang="en-US" dirty="0" smtClean="0"/>
              <a:t> detects a higher current output via DCC’s on one of the output legs.</a:t>
            </a:r>
          </a:p>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41048997-246C-4C94-BA95-AD0AA216F57A}" type="slidenum">
              <a:rPr lang="en-US" sz="1200"/>
              <a:pPr eaLnBrk="1" hangingPunct="1"/>
              <a:t>80</a:t>
            </a:fld>
            <a:endParaRPr lang="en-US" sz="12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t>IMPULSE•G+ Series 4</a:t>
            </a:r>
          </a:p>
          <a:p>
            <a:r>
              <a:rPr lang="en-US" dirty="0" smtClean="0"/>
              <a:t>The </a:t>
            </a:r>
            <a:r>
              <a:rPr lang="en-US" b="1" dirty="0" smtClean="0"/>
              <a:t>Overload/Load Check Counter</a:t>
            </a:r>
            <a:r>
              <a:rPr lang="en-US" dirty="0" smtClean="0"/>
              <a:t> records the number of times the drive goes into the Over Load or Load Check feature.</a:t>
            </a:r>
          </a:p>
          <a:p>
            <a:r>
              <a:rPr lang="en-US" dirty="0" smtClean="0"/>
              <a:t>The IMPULSE•G+ Series 4 maintains a count of the number of run commands issued to in the Operations Counter to assist in the scheduled maintenance of the drive.</a:t>
            </a:r>
          </a:p>
          <a:p>
            <a:r>
              <a:rPr lang="en-US" b="1" dirty="0" smtClean="0"/>
              <a:t>Built-in serial communication</a:t>
            </a:r>
            <a:r>
              <a:rPr lang="en-US" dirty="0" smtClean="0"/>
              <a:t> provides reliable digital linkage with Magnetek XTLX radio remote crane controls (transmitter has LCD screen to read feedback from IMPULSE drive(s)) and other Magnetek designed controls.</a:t>
            </a:r>
          </a:p>
          <a:p>
            <a:r>
              <a:rPr lang="en-US" b="1" dirty="0" smtClean="0"/>
              <a:t>Flash ROM</a:t>
            </a:r>
            <a:r>
              <a:rPr lang="en-US" dirty="0" smtClean="0"/>
              <a:t> memory allows fault history to be stored in the drive’s memory for diagnostic purposes.  If the control is powered down for troubleshooting, the fault history will be saved.</a:t>
            </a:r>
          </a:p>
          <a:p>
            <a:r>
              <a:rPr lang="en-US" b="1" dirty="0" smtClean="0"/>
              <a:t>Elapsed Time Counter</a:t>
            </a:r>
            <a:r>
              <a:rPr lang="en-US" dirty="0" smtClean="0"/>
              <a:t> (with fault history) indicates actual operation time, total power-up time, elapsed time between fault occurrences and the number of “run” commands.</a:t>
            </a:r>
          </a:p>
          <a:p>
            <a:r>
              <a:rPr lang="en-US" b="1" dirty="0" smtClean="0"/>
              <a:t>Maintenance Timer</a:t>
            </a:r>
            <a:r>
              <a:rPr lang="en-US" dirty="0" smtClean="0"/>
              <a:t> automatically shuts down IMPULSE drive with a unique fault and can be used as an alert that the crane or individual crane motion is in need of maintenance </a:t>
            </a:r>
            <a:endParaRPr lang="en-US" b="1" dirty="0" smtClean="0"/>
          </a:p>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FE434127-E933-4E94-9704-B3025029D935}" type="slidenum">
              <a:rPr lang="en-US" sz="1200"/>
              <a:pPr eaLnBrk="1" hangingPunct="1"/>
              <a:t>81</a:t>
            </a:fld>
            <a:endParaRPr lang="en-US" sz="1200" dirty="0"/>
          </a:p>
        </p:txBody>
      </p:sp>
      <p:sp>
        <p:nvSpPr>
          <p:cNvPr id="2" name="Notes Placeholder 1"/>
          <p:cNvSpPr>
            <a:spLocks noGrp="1"/>
          </p:cNvSpPr>
          <p:nvPr>
            <p:ph type="body" idx="1"/>
          </p:nvPr>
        </p:nvSpPr>
        <p:spPr/>
        <p:txBody>
          <a:bodyPr/>
          <a:lstStyle/>
          <a:p>
            <a:r>
              <a:rPr lang="en-US" dirty="0" smtClean="0"/>
              <a:t>A Sway Control System</a:t>
            </a:r>
            <a:r>
              <a:rPr lang="en-US" baseline="0" dirty="0" smtClean="0"/>
              <a:t> is available using Series 4 drives. An IMPULSE VG+ Series 4 drive must be used on the hoist, information from the VG+S4 is sent to IMPUSLE G+ Series 4 trolley and bridge motion controls resulting in control of load swing   </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7F5C1A02-7D57-421E-B777-0DDE0378147B}" type="slidenum">
              <a:rPr lang="en-US" sz="1200"/>
              <a:pPr eaLnBrk="1" hangingPunct="1"/>
              <a:t>82</a:t>
            </a:fld>
            <a:endParaRPr lang="en-US" sz="1200" dirty="0"/>
          </a:p>
        </p:txBody>
      </p:sp>
      <p:sp>
        <p:nvSpPr>
          <p:cNvPr id="2" name="Notes Placeholder 1"/>
          <p:cNvSpPr>
            <a:spLocks noGrp="1"/>
          </p:cNvSpPr>
          <p:nvPr>
            <p:ph type="body" idx="1"/>
          </p:nvPr>
        </p:nvSpPr>
        <p:spPr/>
        <p:txBody>
          <a:bodyPr/>
          <a:lstStyle/>
          <a:p>
            <a:r>
              <a:rPr lang="en-US" dirty="0" smtClean="0"/>
              <a:t>IMPULSE Link WDS provides</a:t>
            </a:r>
            <a:r>
              <a:rPr lang="en-US" baseline="0" dirty="0" smtClean="0"/>
              <a:t> the ability for </a:t>
            </a:r>
            <a:r>
              <a:rPr lang="en-US" dirty="0" smtClean="0"/>
              <a:t>trouble shooting from remote</a:t>
            </a:r>
            <a:r>
              <a:rPr lang="en-US" baseline="0" dirty="0" smtClean="0"/>
              <a:t> locations</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latin typeface="Arial" pitchFamily="34" charset="0"/>
              </a:rPr>
              <a:t>IMPULSE•VG+ Series 4</a:t>
            </a:r>
            <a:endParaRPr lang="en-US" dirty="0" smtClean="0">
              <a:latin typeface="Arial" pitchFamily="34" charset="0"/>
            </a:endParaRPr>
          </a:p>
          <a:p>
            <a:r>
              <a:rPr lang="en-US" dirty="0" smtClean="0">
                <a:latin typeface="Arial" pitchFamily="34" charset="0"/>
              </a:rPr>
              <a:t>IMPULSE•VG+ Series 4 crane controls feature a state-of-the-art power platform (IGBTs) and 32-bit microprocessor making it a faster and more powerful unit.</a:t>
            </a:r>
          </a:p>
          <a:p>
            <a:r>
              <a:rPr lang="en-US" dirty="0" smtClean="0">
                <a:latin typeface="Arial" pitchFamily="34" charset="0"/>
              </a:rPr>
              <a:t>IMPULSE•VG+ Series 4 crane controls may be used for traverse motions on top running and under running floor-controlled and cab-controlled bridges and trolleys; monorail carriers; transfer cars; etc. for CMAA Class A through CMAA Class F service.</a:t>
            </a:r>
          </a:p>
          <a:p>
            <a:r>
              <a:rPr lang="en-US" dirty="0" smtClean="0">
                <a:latin typeface="Arial" pitchFamily="34" charset="0"/>
              </a:rPr>
              <a:t>IMPULSE•VG+ Series 4 crane controls may be used for mechanical load brake hoists and worm gear hoists; for CMAA Class A through CMAA Class F (HMI Class H1 through H5) service.</a:t>
            </a:r>
          </a:p>
          <a:p>
            <a:r>
              <a:rPr lang="en-US" dirty="0" smtClean="0">
                <a:latin typeface="Arial" pitchFamily="34" charset="0"/>
              </a:rPr>
              <a:t>IMPULSE•VG+ Series 4 crane controls operate in closed loop vector mode and will provide a control range of 1500:1 when used with a suitable low slip motor and when the Auto Tune function has been successfully completed   </a:t>
            </a:r>
          </a:p>
          <a:p>
            <a:r>
              <a:rPr lang="en-US" dirty="0" smtClean="0">
                <a:latin typeface="Arial" pitchFamily="34" charset="0"/>
              </a:rPr>
              <a:t>An English, plain-language liquid crystal display makes programming, troubleshooting and operating the drive easy.</a:t>
            </a:r>
          </a:p>
          <a:p>
            <a:endParaRPr lang="en-US" dirty="0" smtClean="0">
              <a:latin typeface="Arial"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75C4D604-CBD5-4830-BB08-09EEA8E16A31}" type="slidenum">
              <a:rPr lang="en-US" sz="1200"/>
              <a:pPr eaLnBrk="1" hangingPunct="1"/>
              <a:t>83</a:t>
            </a:fld>
            <a:endParaRPr lang="en-US" sz="12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BFF51235-0CB2-4C45-9551-BF9FFC50E910}" type="slidenum">
              <a:rPr lang="en-US" sz="1200"/>
              <a:pPr eaLnBrk="1" hangingPunct="1"/>
              <a:t>84</a:t>
            </a:fld>
            <a:endParaRPr 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latin typeface="Arial" pitchFamily="34" charset="0"/>
              </a:rPr>
              <a:t>IMPULSE•VG+ Series </a:t>
            </a:r>
            <a:r>
              <a:rPr lang="en-US" sz="1400" b="1" i="1" dirty="0" smtClean="0">
                <a:latin typeface="Arial" pitchFamily="34" charset="0"/>
              </a:rPr>
              <a:t>4</a:t>
            </a:r>
            <a:endParaRPr lang="en-US" dirty="0" smtClean="0">
              <a:latin typeface="Arial" pitchFamily="34" charset="0"/>
            </a:endParaRPr>
          </a:p>
          <a:p>
            <a:r>
              <a:rPr lang="en-US" b="1" dirty="0" smtClean="0">
                <a:latin typeface="Arial" pitchFamily="34" charset="0"/>
              </a:rPr>
              <a:t>Built-in Auto-Tuning</a:t>
            </a:r>
            <a:r>
              <a:rPr lang="en-US" dirty="0" smtClean="0">
                <a:latin typeface="Arial" pitchFamily="34" charset="0"/>
              </a:rPr>
              <a:t> precisely determines the motor parameters and stores them in memory for accurate and effective operation.</a:t>
            </a:r>
          </a:p>
          <a:p>
            <a:r>
              <a:rPr lang="en-US" dirty="0" smtClean="0">
                <a:latin typeface="Arial" pitchFamily="34" charset="0"/>
              </a:rPr>
              <a:t>Simplifying the programming process, </a:t>
            </a:r>
            <a:r>
              <a:rPr lang="en-US" b="1" dirty="0" smtClean="0">
                <a:latin typeface="Arial" pitchFamily="34" charset="0"/>
              </a:rPr>
              <a:t>X-Press Programming</a:t>
            </a:r>
            <a:r>
              <a:rPr lang="en-US" dirty="0" smtClean="0">
                <a:latin typeface="Arial" pitchFamily="34" charset="0"/>
              </a:rPr>
              <a:t> allows the setting of parameters to be entered with a minimum of keystrokes.</a:t>
            </a:r>
          </a:p>
          <a:p>
            <a:r>
              <a:rPr lang="en-US" b="1" dirty="0" smtClean="0">
                <a:latin typeface="Arial" pitchFamily="34" charset="0"/>
              </a:rPr>
              <a:t>Safe Operating Windows</a:t>
            </a:r>
            <a:r>
              <a:rPr lang="en-US" dirty="0" smtClean="0">
                <a:latin typeface="Arial" pitchFamily="34" charset="0"/>
              </a:rPr>
              <a:t> prevents operators from programming the drive with unsafe values to avoid situations where a crane may not be able to lift a load or stop within a safe distance.</a:t>
            </a:r>
          </a:p>
          <a:p>
            <a:r>
              <a:rPr lang="en-US" b="1" dirty="0" smtClean="0">
                <a:latin typeface="Arial" pitchFamily="34" charset="0"/>
              </a:rPr>
              <a:t>Load Check</a:t>
            </a:r>
            <a:r>
              <a:rPr lang="en-US" dirty="0" smtClean="0">
                <a:latin typeface="Arial" pitchFamily="34" charset="0"/>
              </a:rPr>
              <a:t> software allows IMPULSE•VG+ Series 3 to be programmed so that operators cannot overstress equipment by attempting to lift a load beyond the capacity of the hoist.</a:t>
            </a:r>
          </a:p>
          <a:p>
            <a:r>
              <a:rPr lang="en-US" dirty="0" smtClean="0">
                <a:latin typeface="Arial" pitchFamily="34" charset="0"/>
              </a:rPr>
              <a:t>An input terminal can be programmed to accept a </a:t>
            </a:r>
            <a:r>
              <a:rPr lang="en-US" b="1" dirty="0" smtClean="0">
                <a:latin typeface="Arial" pitchFamily="34" charset="0"/>
              </a:rPr>
              <a:t>brake answer back</a:t>
            </a:r>
            <a:r>
              <a:rPr lang="en-US" dirty="0" smtClean="0">
                <a:latin typeface="Arial" pitchFamily="34" charset="0"/>
              </a:rPr>
              <a:t> input which allows the user to monitor the brake contactor.</a:t>
            </a:r>
          </a:p>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Definition of CMAA class C application</a:t>
            </a:r>
          </a:p>
          <a:p>
            <a:endParaRPr lang="en-US" dirty="0" smtClean="0"/>
          </a:p>
          <a:p>
            <a:r>
              <a:rPr lang="en-US" dirty="0" smtClean="0"/>
              <a:t>Magnetek will supply class ”C” dynamic braking circuitry in these applications  </a:t>
            </a:r>
          </a:p>
          <a:p>
            <a:endParaRPr lang="en-US"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7E8514A8-1F3F-4501-98CD-75DEC862AFBE}" type="slidenum">
              <a:rPr lang="en-US" sz="1200"/>
              <a:pPr eaLnBrk="1" hangingPunct="1"/>
              <a:t>22</a:t>
            </a:fld>
            <a:endParaRPr lang="en-US" sz="12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BFF51235-0CB2-4C45-9551-BF9FFC50E910}" type="slidenum">
              <a:rPr lang="en-US" sz="1200"/>
              <a:pPr eaLnBrk="1" hangingPunct="1"/>
              <a:t>85</a:t>
            </a:fld>
            <a:endParaRPr 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dirty="0" smtClean="0">
                <a:latin typeface="Arial" pitchFamily="34" charset="0"/>
              </a:rPr>
              <a:t>IMPULSE•VG+ Series 4</a:t>
            </a:r>
            <a:endParaRPr lang="en-US" sz="1400" dirty="0" smtClean="0">
              <a:latin typeface="Arial" pitchFamily="34" charset="0"/>
            </a:endParaRPr>
          </a:p>
          <a:p>
            <a:r>
              <a:rPr lang="en-US" sz="1400" b="1" dirty="0" smtClean="0">
                <a:latin typeface="Arial" pitchFamily="34" charset="0"/>
              </a:rPr>
              <a:t>Brake Set Delay</a:t>
            </a:r>
            <a:r>
              <a:rPr lang="en-US" sz="1400" dirty="0" smtClean="0">
                <a:latin typeface="Arial" pitchFamily="34" charset="0"/>
              </a:rPr>
              <a:t>, via software, delays brake set time - in traverse motions to center the trolley or bridge over the load, in no load brake hoist motions used in conjunction with Load Float). </a:t>
            </a:r>
          </a:p>
          <a:p>
            <a:r>
              <a:rPr lang="en-US" sz="1400" b="1" dirty="0" smtClean="0">
                <a:latin typeface="Arial" pitchFamily="34" charset="0"/>
              </a:rPr>
              <a:t>Torque Proving at Start</a:t>
            </a:r>
            <a:r>
              <a:rPr lang="en-US" sz="1400" dirty="0" smtClean="0">
                <a:latin typeface="Arial" pitchFamily="34" charset="0"/>
              </a:rPr>
              <a:t> can be programmed so the brake will not release unless full torque is being output by the drive. </a:t>
            </a:r>
          </a:p>
          <a:p>
            <a:r>
              <a:rPr lang="en-US" sz="1400" b="1" dirty="0" smtClean="0">
                <a:latin typeface="Arial" pitchFamily="34" charset="0"/>
              </a:rPr>
              <a:t>Ultra Lift</a:t>
            </a:r>
            <a:r>
              <a:rPr lang="en-US" sz="1400" dirty="0" smtClean="0">
                <a:latin typeface="Arial" pitchFamily="34" charset="0"/>
              </a:rPr>
              <a:t> enhances productivity by quickly moving loads into position under no-load or light-load conditions.</a:t>
            </a:r>
          </a:p>
          <a:p>
            <a:r>
              <a:rPr lang="en-US" sz="1400" dirty="0" smtClean="0">
                <a:latin typeface="Arial" pitchFamily="34" charset="0"/>
              </a:rPr>
              <a:t>Inching Control allows very accurate load positioning in increments, with virtually no potential operator error.</a:t>
            </a:r>
          </a:p>
          <a:p>
            <a:r>
              <a:rPr lang="en-US" sz="1400" b="1" dirty="0" smtClean="0">
                <a:latin typeface="Arial" pitchFamily="34" charset="0"/>
              </a:rPr>
              <a:t>Slip Compensation</a:t>
            </a:r>
            <a:r>
              <a:rPr lang="en-US" sz="1400" dirty="0" smtClean="0">
                <a:latin typeface="Arial" pitchFamily="34" charset="0"/>
              </a:rPr>
              <a:t> maintains constant motor speed regardless of the load.</a:t>
            </a:r>
          </a:p>
          <a:p>
            <a:r>
              <a:rPr lang="en-US" sz="1400" b="1" dirty="0" smtClean="0">
                <a:latin typeface="Arial" pitchFamily="34" charset="0"/>
              </a:rPr>
              <a:t>Stall Prevention</a:t>
            </a:r>
            <a:r>
              <a:rPr lang="en-US" sz="1400" dirty="0" smtClean="0">
                <a:latin typeface="Arial" pitchFamily="34" charset="0"/>
              </a:rPr>
              <a:t> prevents the motor’s current limits from being exceeded by extending the acceleration and deceleration times, or decreasing the frequency.</a:t>
            </a:r>
          </a:p>
          <a:p>
            <a:r>
              <a:rPr lang="en-US" sz="1400" b="1" dirty="0" smtClean="0">
                <a:latin typeface="Arial" pitchFamily="34" charset="0"/>
              </a:rPr>
              <a:t>Alternate Deceleration</a:t>
            </a:r>
            <a:r>
              <a:rPr lang="en-US" sz="1400" dirty="0" smtClean="0">
                <a:latin typeface="Arial" pitchFamily="34" charset="0"/>
              </a:rPr>
              <a:t> allows smooth, uninterrupted deceleration from fast speeds if a second accel/decel is required.</a:t>
            </a:r>
          </a:p>
          <a:p>
            <a:r>
              <a:rPr lang="en-US" sz="1400" b="1" dirty="0" smtClean="0">
                <a:latin typeface="Arial" pitchFamily="34" charset="0"/>
              </a:rPr>
              <a:t>Micro-Positioning</a:t>
            </a:r>
            <a:r>
              <a:rPr lang="en-US" sz="1400" dirty="0" smtClean="0">
                <a:latin typeface="Arial" pitchFamily="34" charset="0"/>
              </a:rPr>
              <a:t> allows an operator to make very precise, slow moves and aids in the spotting of heavy loads.</a:t>
            </a:r>
          </a:p>
          <a:p>
            <a:endParaRPr lang="en-US"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BFF51235-0CB2-4C45-9551-BF9FFC50E910}" type="slidenum">
              <a:rPr lang="en-US" sz="1200"/>
              <a:pPr eaLnBrk="1" hangingPunct="1"/>
              <a:t>86</a:t>
            </a:fld>
            <a:endParaRPr 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i="1" dirty="0" smtClean="0">
                <a:latin typeface="Arial" pitchFamily="34" charset="0"/>
              </a:rPr>
              <a:t>IMPULSE•VG+ Series 4</a:t>
            </a:r>
            <a:endParaRPr lang="en-US" sz="1800" dirty="0" smtClean="0">
              <a:latin typeface="Arial" pitchFamily="34" charset="0"/>
            </a:endParaRPr>
          </a:p>
          <a:p>
            <a:r>
              <a:rPr lang="en-US" sz="1800" b="1" dirty="0" smtClean="0">
                <a:latin typeface="Arial" pitchFamily="34" charset="0"/>
              </a:rPr>
              <a:t>Motor Torque Proving at Start</a:t>
            </a:r>
            <a:r>
              <a:rPr lang="en-US" sz="1800" dirty="0" smtClean="0">
                <a:latin typeface="Arial" pitchFamily="34" charset="0"/>
              </a:rPr>
              <a:t> can be programmed so the brake will not release unless full torque is being output by the drive.</a:t>
            </a:r>
          </a:p>
          <a:p>
            <a:r>
              <a:rPr lang="en-US" sz="1800" b="1" dirty="0" smtClean="0">
                <a:latin typeface="Arial" pitchFamily="34" charset="0"/>
              </a:rPr>
              <a:t>Roll Back Detection at Start</a:t>
            </a:r>
            <a:r>
              <a:rPr lang="en-US" sz="1800" dirty="0" smtClean="0">
                <a:latin typeface="Arial" pitchFamily="34" charset="0"/>
              </a:rPr>
              <a:t> detects and prevents any dropping of load at start when hoisting.</a:t>
            </a:r>
          </a:p>
          <a:p>
            <a:r>
              <a:rPr lang="en-US" sz="1800" b="1" dirty="0" smtClean="0">
                <a:latin typeface="Arial" pitchFamily="34" charset="0"/>
              </a:rPr>
              <a:t>Seized Brake Protection at Start</a:t>
            </a:r>
            <a:r>
              <a:rPr lang="en-US" sz="1800" dirty="0" smtClean="0">
                <a:latin typeface="Arial" pitchFamily="34" charset="0"/>
              </a:rPr>
              <a:t> prevents undo damage that may be caused against attempting to drive through a brake that has not released or a bound-up gear box.</a:t>
            </a:r>
          </a:p>
          <a:p>
            <a:r>
              <a:rPr lang="en-US" sz="1800" b="1" dirty="0" smtClean="0">
                <a:latin typeface="Arial" pitchFamily="34" charset="0"/>
              </a:rPr>
              <a:t>Brake Proving at Stop</a:t>
            </a:r>
            <a:r>
              <a:rPr lang="en-US" sz="1800" dirty="0" smtClean="0">
                <a:latin typeface="Arial" pitchFamily="34" charset="0"/>
              </a:rPr>
              <a:t> will detect a worn or slipping brake. The drive and motor will re-energize in this event and keep the load from dropping.</a:t>
            </a:r>
          </a:p>
          <a:p>
            <a:r>
              <a:rPr lang="en-US" sz="1800" b="1" dirty="0" smtClean="0">
                <a:latin typeface="Arial" pitchFamily="34" charset="0"/>
              </a:rPr>
              <a:t>Load Check II</a:t>
            </a:r>
            <a:r>
              <a:rPr lang="en-US" sz="1800" dirty="0" smtClean="0">
                <a:latin typeface="Arial" pitchFamily="34" charset="0"/>
              </a:rPr>
              <a:t> option allows IMPULSE•VG+ Series 4 to be programmed so that operators cannot overstress equipment by attempting to lift a load beyond the capacity of the hoist.</a:t>
            </a:r>
          </a:p>
          <a:p>
            <a:r>
              <a:rPr lang="en-US" sz="1800" b="1" dirty="0" smtClean="0">
                <a:latin typeface="Arial" pitchFamily="34" charset="0"/>
              </a:rPr>
              <a:t>Torque Limited Accel and Decel</a:t>
            </a:r>
            <a:r>
              <a:rPr lang="en-US" sz="1800" dirty="0" smtClean="0">
                <a:latin typeface="Arial" pitchFamily="34" charset="0"/>
              </a:rPr>
              <a:t> automatically changes acceleration and deceleration as the motor load changes.</a:t>
            </a:r>
          </a:p>
          <a:p>
            <a:endParaRPr lang="en-US" dirty="0"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BFF51235-0CB2-4C45-9551-BF9FFC50E910}" type="slidenum">
              <a:rPr lang="en-US" sz="1200"/>
              <a:pPr eaLnBrk="1" hangingPunct="1"/>
              <a:t>87</a:t>
            </a:fld>
            <a:endParaRPr 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i="1" dirty="0" smtClean="0">
                <a:latin typeface="Arial" pitchFamily="34" charset="0"/>
              </a:rPr>
              <a:t> </a:t>
            </a:r>
            <a:endParaRPr lang="en-US" sz="1800" dirty="0" smtClean="0">
              <a:latin typeface="Arial" pitchFamily="34" charset="0"/>
            </a:endParaRPr>
          </a:p>
          <a:p>
            <a:r>
              <a:rPr lang="en-US" sz="1400" b="1" i="1" dirty="0" smtClean="0">
                <a:latin typeface="Arial" pitchFamily="34" charset="0"/>
              </a:rPr>
              <a:t>IMPULSE•VG+ Series 4</a:t>
            </a:r>
            <a:endParaRPr lang="en-US" dirty="0" smtClean="0">
              <a:latin typeface="Arial" pitchFamily="34" charset="0"/>
            </a:endParaRPr>
          </a:p>
          <a:p>
            <a:r>
              <a:rPr lang="en-US" b="1" dirty="0" smtClean="0">
                <a:latin typeface="Arial" pitchFamily="34" charset="0"/>
              </a:rPr>
              <a:t>Quick Stop</a:t>
            </a:r>
            <a:r>
              <a:rPr lang="en-US" dirty="0" smtClean="0">
                <a:latin typeface="Arial" pitchFamily="34" charset="0"/>
              </a:rPr>
              <a:t> ensures a rapid deceleration to stop once a drive “Run” command is removed, reducing the possibility of a crane collision.</a:t>
            </a:r>
          </a:p>
          <a:p>
            <a:r>
              <a:rPr lang="en-US" b="1" dirty="0" smtClean="0">
                <a:latin typeface="Arial" pitchFamily="34" charset="0"/>
              </a:rPr>
              <a:t>Reverse Plug Simulation</a:t>
            </a:r>
            <a:r>
              <a:rPr lang="en-US" dirty="0" smtClean="0">
                <a:latin typeface="Arial" pitchFamily="34" charset="0"/>
              </a:rPr>
              <a:t> allows an operator to change direction of travel very rapidly for positioning flexibility.</a:t>
            </a:r>
          </a:p>
          <a:p>
            <a:r>
              <a:rPr lang="en-US" b="1" dirty="0" smtClean="0">
                <a:latin typeface="Arial" pitchFamily="34" charset="0"/>
              </a:rPr>
              <a:t>Multi-level Password</a:t>
            </a:r>
            <a:r>
              <a:rPr lang="en-US" dirty="0" smtClean="0">
                <a:latin typeface="Arial" pitchFamily="34" charset="0"/>
              </a:rPr>
              <a:t> protection limits programming access and reduces the possibility of programming errors.</a:t>
            </a:r>
          </a:p>
          <a:p>
            <a:r>
              <a:rPr lang="en-US" b="1" dirty="0" smtClean="0">
                <a:latin typeface="Arial" pitchFamily="34" charset="0"/>
              </a:rPr>
              <a:t>Motor Thermal Overload Protection</a:t>
            </a:r>
            <a:r>
              <a:rPr lang="en-US" dirty="0" smtClean="0">
                <a:latin typeface="Arial" pitchFamily="34" charset="0"/>
              </a:rPr>
              <a:t> continuously monitors output current and shuts off power if excessive current is sent to the motor.</a:t>
            </a:r>
          </a:p>
          <a:p>
            <a:r>
              <a:rPr lang="en-US" b="1" dirty="0" smtClean="0">
                <a:latin typeface="Arial" pitchFamily="34" charset="0"/>
              </a:rPr>
              <a:t>Motor Phase Loss Detection</a:t>
            </a:r>
            <a:r>
              <a:rPr lang="en-US" dirty="0" smtClean="0">
                <a:latin typeface="Arial" pitchFamily="34" charset="0"/>
              </a:rPr>
              <a:t> causes the drive to fault and commands the brake to set if an input or output phase loss occurs.</a:t>
            </a:r>
          </a:p>
          <a:p>
            <a:r>
              <a:rPr lang="en-US" b="1" dirty="0" smtClean="0">
                <a:latin typeface="Arial" pitchFamily="34" charset="0"/>
              </a:rPr>
              <a:t>Ground Fault Protection</a:t>
            </a:r>
            <a:r>
              <a:rPr lang="en-US" dirty="0" smtClean="0">
                <a:latin typeface="Arial" pitchFamily="34" charset="0"/>
              </a:rPr>
              <a:t> detects a higher current output via DCCs on one of the output legs.</a:t>
            </a:r>
          </a:p>
          <a:p>
            <a:r>
              <a:rPr lang="en-US" b="1" dirty="0" smtClean="0">
                <a:latin typeface="Arial" pitchFamily="34" charset="0"/>
              </a:rPr>
              <a:t>Slack Cable Protection</a:t>
            </a:r>
            <a:r>
              <a:rPr lang="en-US" dirty="0" smtClean="0">
                <a:latin typeface="Arial" pitchFamily="34" charset="0"/>
              </a:rPr>
              <a:t> prevents the operator from un-spooling cable when the hook touches the bottom of travel.</a:t>
            </a:r>
          </a:p>
          <a:p>
            <a:endParaRPr lang="en-US"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BFF51235-0CB2-4C45-9551-BF9FFC50E910}" type="slidenum">
              <a:rPr lang="en-US" sz="1200"/>
              <a:pPr eaLnBrk="1" hangingPunct="1"/>
              <a:t>88</a:t>
            </a:fld>
            <a:endParaRPr 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i="1" dirty="0" smtClean="0">
                <a:latin typeface="Arial" pitchFamily="34" charset="0"/>
              </a:rPr>
              <a:t> </a:t>
            </a:r>
            <a:r>
              <a:rPr lang="en-US" sz="1400" b="1" i="1" dirty="0" smtClean="0">
                <a:latin typeface="Arial" pitchFamily="34" charset="0"/>
              </a:rPr>
              <a:t>IMPULSE VG+ Series 4</a:t>
            </a:r>
            <a:endParaRPr lang="en-US" dirty="0" smtClean="0">
              <a:latin typeface="Arial" pitchFamily="34" charset="0"/>
            </a:endParaRPr>
          </a:p>
          <a:p>
            <a:r>
              <a:rPr lang="en-US" dirty="0" smtClean="0">
                <a:latin typeface="Arial" pitchFamily="34" charset="0"/>
              </a:rPr>
              <a:t>The </a:t>
            </a:r>
            <a:r>
              <a:rPr lang="en-US" b="1" dirty="0" smtClean="0">
                <a:latin typeface="Arial" pitchFamily="34" charset="0"/>
              </a:rPr>
              <a:t>Overload/Load Check Counter</a:t>
            </a:r>
            <a:r>
              <a:rPr lang="en-US" dirty="0" smtClean="0">
                <a:latin typeface="Arial" pitchFamily="34" charset="0"/>
              </a:rPr>
              <a:t> records the number of times the drive goes into the “Overload” or ”Load Check” feature.</a:t>
            </a:r>
          </a:p>
          <a:p>
            <a:r>
              <a:rPr lang="en-US" dirty="0" smtClean="0">
                <a:latin typeface="Arial" pitchFamily="34" charset="0"/>
              </a:rPr>
              <a:t>The IMPULSE•VG+ Series 4 maintains the number of run commands issued to assist in the scheduled maintenance of the drive.</a:t>
            </a:r>
          </a:p>
          <a:p>
            <a:r>
              <a:rPr lang="en-US" b="1" dirty="0" smtClean="0">
                <a:latin typeface="Arial" pitchFamily="34" charset="0"/>
              </a:rPr>
              <a:t>Built-in serial communication</a:t>
            </a:r>
            <a:r>
              <a:rPr lang="en-US" dirty="0" smtClean="0">
                <a:latin typeface="Arial" pitchFamily="34" charset="0"/>
              </a:rPr>
              <a:t> provides reliable digital linkage with Magnetek XTLX radio remote crane controls (transmitter has LCD screen to read feedback from IMPULSE drive(s)) and other Magnetek designed controls.</a:t>
            </a:r>
          </a:p>
          <a:p>
            <a:r>
              <a:rPr lang="en-US" b="1" dirty="0" smtClean="0">
                <a:latin typeface="Arial" pitchFamily="34" charset="0"/>
              </a:rPr>
              <a:t>Flash ROM</a:t>
            </a:r>
            <a:r>
              <a:rPr lang="en-US" dirty="0" smtClean="0">
                <a:latin typeface="Arial" pitchFamily="34" charset="0"/>
              </a:rPr>
              <a:t> memory allows fault history to be stored in the drive’s memory for diagnostic purposes. If the control is powered down for troubleshooting, the fault history will be saved.</a:t>
            </a:r>
          </a:p>
          <a:p>
            <a:r>
              <a:rPr lang="en-US" b="1" dirty="0" smtClean="0">
                <a:latin typeface="Arial" pitchFamily="34" charset="0"/>
              </a:rPr>
              <a:t>Elapsed Run Timer</a:t>
            </a:r>
            <a:r>
              <a:rPr lang="en-US" dirty="0" smtClean="0">
                <a:latin typeface="Arial" pitchFamily="34" charset="0"/>
              </a:rPr>
              <a:t> (with fault history) indicates actual operation time, total power-up time, elapsed time between fault occurrences and the number of “Run” commands.</a:t>
            </a:r>
          </a:p>
          <a:p>
            <a:endParaRPr lang="en-US"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BFF51235-0CB2-4C45-9551-BF9FFC50E910}" type="slidenum">
              <a:rPr lang="en-US" sz="1200"/>
              <a:pPr eaLnBrk="1" hangingPunct="1"/>
              <a:t>89</a:t>
            </a:fld>
            <a:endParaRPr 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i="1" dirty="0" smtClean="0">
                <a:latin typeface="Arial" pitchFamily="34" charset="0"/>
              </a:rPr>
              <a:t> </a:t>
            </a:r>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IMPULSE G+ Mini, IMPULSE G+ Series 4  have the option to be “Vector Control” </a:t>
            </a:r>
          </a:p>
          <a:p>
            <a:endParaRPr lang="en-US" dirty="0" smtClean="0">
              <a:latin typeface="Arial" pitchFamily="34" charset="0"/>
            </a:endParaRPr>
          </a:p>
          <a:p>
            <a:r>
              <a:rPr lang="en-US" dirty="0" smtClean="0">
                <a:latin typeface="Arial" pitchFamily="34" charset="0"/>
              </a:rPr>
              <a:t>IMPULSE VG+ Series 4 drives is a dedicated “Vector</a:t>
            </a:r>
            <a:r>
              <a:rPr lang="en-US" baseline="0" dirty="0" smtClean="0">
                <a:latin typeface="Arial" pitchFamily="34" charset="0"/>
              </a:rPr>
              <a:t> Control”</a:t>
            </a:r>
            <a:endParaRPr lang="en-US" dirty="0" smtClean="0">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93B51B78-1CAB-4C0F-BA69-4F0C68361178}" type="slidenum">
              <a:rPr lang="en-US" sz="1200"/>
              <a:pPr eaLnBrk="1" hangingPunct="1"/>
              <a:t>90</a:t>
            </a:fld>
            <a:endParaRPr lang="en-US" sz="12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9DB7FCA1-DFF1-4F20-9F80-60ED256AB72B}" type="slidenum">
              <a:rPr lang="en-US" sz="1200"/>
              <a:pPr eaLnBrk="1" hangingPunct="1"/>
              <a:t>91</a:t>
            </a:fld>
            <a:endParaRPr lang="en-US" sz="1200" dirty="0"/>
          </a:p>
        </p:txBody>
      </p:sp>
      <p:sp>
        <p:nvSpPr>
          <p:cNvPr id="178180"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a:t>
            </a:r>
            <a:r>
              <a:rPr lang="en-US" sz="1100" dirty="0">
                <a:latin typeface="Arial" pitchFamily="34" charset="0"/>
              </a:rPr>
              <a:t>M = magnetizing current established by “AutoTune” function and remains a “constant” value once established AutoTune</a:t>
            </a:r>
          </a:p>
          <a:p>
            <a:endParaRPr lang="en-US" sz="1100" dirty="0">
              <a:latin typeface="Arial" pitchFamily="34" charset="0"/>
            </a:endParaRPr>
          </a:p>
          <a:p>
            <a:r>
              <a:rPr lang="en-US" sz="1100" dirty="0">
                <a:latin typeface="Arial" pitchFamily="34" charset="0"/>
              </a:rPr>
              <a:t>IT = motor current that will change based on required torque demand on motor </a:t>
            </a:r>
          </a:p>
          <a:p>
            <a:endParaRPr lang="en-US" sz="1100" dirty="0">
              <a:latin typeface="Arial" pitchFamily="34" charset="0"/>
            </a:endParaRPr>
          </a:p>
          <a:p>
            <a:r>
              <a:rPr lang="en-US" sz="1100" dirty="0">
                <a:latin typeface="Arial" pitchFamily="34" charset="0"/>
              </a:rPr>
              <a:t>I – will change base on combination of constant IM and change in IT </a:t>
            </a:r>
            <a:endParaRPr lang="en-US" dirty="0"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A8FE1260-C4DF-4D1B-98CB-6202F4B70D0C}" type="slidenum">
              <a:rPr lang="en-US" sz="1200"/>
              <a:pPr eaLnBrk="1" hangingPunct="1"/>
              <a:t>92</a:t>
            </a:fld>
            <a:endParaRPr lang="en-US" sz="1200" dirty="0"/>
          </a:p>
        </p:txBody>
      </p:sp>
      <p:sp>
        <p:nvSpPr>
          <p:cNvPr id="179204"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a:t>
            </a:r>
            <a:r>
              <a:rPr lang="en-US" sz="1100" dirty="0">
                <a:latin typeface="Arial" pitchFamily="34" charset="0"/>
              </a:rPr>
              <a:t>M = magnetizing current established by “AutoTune” function and remains a “constant” value once established AutoTune</a:t>
            </a:r>
          </a:p>
          <a:p>
            <a:endParaRPr lang="en-US" sz="1100" dirty="0">
              <a:latin typeface="Arial" pitchFamily="34" charset="0"/>
            </a:endParaRPr>
          </a:p>
          <a:p>
            <a:r>
              <a:rPr lang="en-US" sz="1100" dirty="0">
                <a:latin typeface="Arial" pitchFamily="34" charset="0"/>
              </a:rPr>
              <a:t>IT = motor current that will change based on required torque demand on motor </a:t>
            </a:r>
          </a:p>
          <a:p>
            <a:endParaRPr lang="en-US" sz="1100" dirty="0">
              <a:latin typeface="Arial" pitchFamily="34" charset="0"/>
            </a:endParaRPr>
          </a:p>
          <a:p>
            <a:r>
              <a:rPr lang="en-US" sz="1100" dirty="0">
                <a:latin typeface="Arial" pitchFamily="34" charset="0"/>
              </a:rPr>
              <a:t>I – will change base on combination of constant IM and change in IT </a:t>
            </a:r>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852DEF23-190C-49CB-971D-1568B46862E7}" type="slidenum">
              <a:rPr lang="en-US" sz="1200"/>
              <a:pPr eaLnBrk="1" hangingPunct="1"/>
              <a:t>93</a:t>
            </a:fld>
            <a:endParaRPr lang="en-US" sz="1200" dirty="0"/>
          </a:p>
        </p:txBody>
      </p:sp>
      <p:sp>
        <p:nvSpPr>
          <p:cNvPr id="180228"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738668D2-5B33-48CD-884F-A8740200406C}" type="slidenum">
              <a:rPr lang="en-US" sz="1200"/>
              <a:pPr eaLnBrk="1" hangingPunct="1"/>
              <a:t>94</a:t>
            </a:fld>
            <a:endParaRPr lang="en-US" sz="1200"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i="1" dirty="0">
                <a:latin typeface="Arial" pitchFamily="34" charset="0"/>
              </a:rPr>
              <a:t>Theory of Operation</a:t>
            </a:r>
            <a:endParaRPr lang="en-US" dirty="0" smtClean="0">
              <a:latin typeface="Arial" pitchFamily="34" charset="0"/>
            </a:endParaRPr>
          </a:p>
          <a:p>
            <a:r>
              <a:rPr lang="en-US" dirty="0" smtClean="0">
                <a:latin typeface="Arial" pitchFamily="34" charset="0"/>
              </a:rPr>
              <a:t>A flux vector AC drive is a special type of adjustable frequency motor control, delivering new levels of performance and safety to AC motors– especially in overhead material handling applications.</a:t>
            </a:r>
          </a:p>
          <a:p>
            <a:r>
              <a:rPr lang="en-US" dirty="0" smtClean="0">
                <a:latin typeface="Arial" pitchFamily="34" charset="0"/>
              </a:rPr>
              <a:t>Working in a closed-loop system, a flux vector motor control utilizes an incremental encoder to monitor the speed and direction of the motor shaft. This system also has a speed set point with a torque limit. When the drive is told to go a higher speed, it will attempt to achieve the speed set point which is limited only by the torque setting. Since the speed and direction of the motor shaft are always known (via the encoder), the flux vector control can determine the slip of the motor at any time.</a:t>
            </a:r>
          </a:p>
          <a:p>
            <a:r>
              <a:rPr lang="en-US" i="1" dirty="0" smtClean="0">
                <a:latin typeface="Arial" pitchFamily="34" charset="0"/>
              </a:rPr>
              <a:t>Slip</a:t>
            </a:r>
            <a:r>
              <a:rPr lang="en-US" dirty="0" smtClean="0">
                <a:latin typeface="Arial" pitchFamily="34" charset="0"/>
              </a:rPr>
              <a:t> is the difference between the synchronous RPM of the motor and the RPM of the same motor with a load. As the load on an induction motor increases, the speed of the rotor decreases to produce more torque. Slip (difference in RPM) is also proportional to torque. So, the greater the torque demand on the motor shaft (rotor), the greater motor slip will be. Since the torque demand can be calculated, the flux vector drive can adjust both the frequency and voltage to produce the current required to maintain the torque level.</a:t>
            </a:r>
          </a:p>
          <a:p>
            <a:pPr algn="ctr"/>
            <a:r>
              <a:rPr lang="en-US" dirty="0" smtClean="0">
                <a:latin typeface="Arial" pitchFamily="34" charset="0"/>
              </a:rPr>
              <a:t>(continued on next page)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Definition of CMAA class D application </a:t>
            </a:r>
          </a:p>
          <a:p>
            <a:endParaRPr lang="en-US" dirty="0" smtClean="0"/>
          </a:p>
          <a:p>
            <a:r>
              <a:rPr lang="en-US" dirty="0" smtClean="0"/>
              <a:t>Hoists in class D applications may or may not have a Mechanical Load Brake </a:t>
            </a:r>
          </a:p>
          <a:p>
            <a:endParaRPr lang="en-US" dirty="0" smtClean="0"/>
          </a:p>
          <a:p>
            <a:r>
              <a:rPr lang="en-US" dirty="0" smtClean="0"/>
              <a:t>Magnetek will furnish class “D” rated dynamic braking circuitry for traverse motions and No Load Brake hoist motions, but for Mechanical Load Brake motions class “C” traverse motion dynamic braking circuitry is  used      </a:t>
            </a:r>
          </a:p>
          <a:p>
            <a:endParaRPr lang="en-US" dirty="0" smtClean="0"/>
          </a:p>
          <a:p>
            <a:endParaRPr lang="en-US" dirty="0"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8AEEBFFF-5F55-4C8D-BCA2-7002BD8CC9C2}" type="slidenum">
              <a:rPr lang="en-US" sz="1200"/>
              <a:pPr eaLnBrk="1" hangingPunct="1"/>
              <a:t>23</a:t>
            </a:fld>
            <a:endParaRPr lang="en-US" sz="120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738668D2-5B33-48CD-884F-A8740200406C}" type="slidenum">
              <a:rPr lang="en-US" sz="1200"/>
              <a:pPr eaLnBrk="1" hangingPunct="1"/>
              <a:t>95</a:t>
            </a:fld>
            <a:endParaRPr lang="en-US" sz="1200"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dirty="0" smtClean="0">
                <a:latin typeface="Arial" pitchFamily="34" charset="0"/>
              </a:rPr>
              <a:t>Theory of Operation (continued)</a:t>
            </a:r>
            <a:endParaRPr lang="en-US" sz="1400" dirty="0" smtClean="0">
              <a:latin typeface="Arial" pitchFamily="34" charset="0"/>
            </a:endParaRPr>
          </a:p>
          <a:p>
            <a:r>
              <a:rPr lang="en-US" sz="1400" dirty="0" smtClean="0">
                <a:latin typeface="Arial" pitchFamily="34" charset="0"/>
              </a:rPr>
              <a:t>Within safe limits programmed by the user, the flux vector drive calculates and adjusts very quickly so the motor cannot go beyond the control capabilities of the drive. </a:t>
            </a:r>
          </a:p>
          <a:p>
            <a:r>
              <a:rPr lang="en-US" sz="1400" dirty="0" smtClean="0">
                <a:latin typeface="Arial" pitchFamily="34" charset="0"/>
              </a:rPr>
              <a:t>Current to the motor has two components: the magnetizing component, and the torque producing component. These components can be represented as vectors that are 90° apart. The vector sum of these components gives the required motor current magnitude and phase angle. The result of summing the vectors is the amplitude of current into the motor. With an increased torque demand, the torque producing current amplitude must increase to meet the torque demand. Since the flux vector drive monitors motor current, it can produce current at the correct amplitude, frequency and phase angle to respond to the increases in load torque. Since it calculates the correct phase and amplitude angle very quickly, only enough current is produced to offset the increase in torque demand–without producing additional magnetization current, which would result in increased motor heating.</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F38AAA68-B10B-4833-AF5B-3EC9FC811429}" type="slidenum">
              <a:rPr lang="en-US" sz="1200"/>
              <a:pPr eaLnBrk="1" hangingPunct="1"/>
              <a:t>96</a:t>
            </a:fld>
            <a:endParaRPr lang="en-US" sz="1200"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b="1" i="1" dirty="0">
                <a:latin typeface="Arial" pitchFamily="34" charset="0"/>
              </a:rPr>
              <a:t>Encoder Specifications</a:t>
            </a:r>
          </a:p>
          <a:p>
            <a:r>
              <a:rPr lang="en-US" dirty="0" smtClean="0">
                <a:latin typeface="Arial" pitchFamily="34" charset="0"/>
              </a:rPr>
              <a:t>Encoder is to be a heavy duty industrial type incremental shaft encoder with Quadrature line driver output.</a:t>
            </a:r>
          </a:p>
          <a:p>
            <a:pPr>
              <a:spcBef>
                <a:spcPct val="0"/>
              </a:spcBef>
            </a:pPr>
            <a:r>
              <a:rPr lang="en-US" dirty="0" smtClean="0">
                <a:latin typeface="Arial" pitchFamily="34" charset="0"/>
              </a:rPr>
              <a:t>Required output resolution is to be 1,024 pulses per revolution.</a:t>
            </a:r>
          </a:p>
          <a:p>
            <a:pPr>
              <a:spcBef>
                <a:spcPct val="0"/>
              </a:spcBef>
            </a:pPr>
            <a:r>
              <a:rPr lang="en-US" dirty="0" smtClean="0">
                <a:latin typeface="Arial" pitchFamily="34" charset="0"/>
              </a:rPr>
              <a:t>Prefer a 12V DC Differential Line driver output.  Consult factory for others.</a:t>
            </a:r>
          </a:p>
          <a:p>
            <a:pPr>
              <a:spcBef>
                <a:spcPct val="0"/>
              </a:spcBef>
            </a:pPr>
            <a:r>
              <a:rPr lang="en-US" dirty="0" smtClean="0">
                <a:latin typeface="Arial" pitchFamily="34" charset="0"/>
              </a:rPr>
              <a:t>Output signal is to be Quadrature (A+B) for direction detection.</a:t>
            </a:r>
          </a:p>
          <a:p>
            <a:pPr>
              <a:spcBef>
                <a:spcPct val="0"/>
              </a:spcBef>
            </a:pPr>
            <a:r>
              <a:rPr lang="en-US" dirty="0" smtClean="0">
                <a:latin typeface="Arial" pitchFamily="34" charset="0"/>
              </a:rPr>
              <a:t>Encoder must be connected to the motor shaft with direct coupling or direct shaft mounting that has zero backlash.</a:t>
            </a:r>
          </a:p>
          <a:p>
            <a:pPr>
              <a:spcBef>
                <a:spcPct val="0"/>
              </a:spcBef>
            </a:pPr>
            <a:r>
              <a:rPr lang="en-US" dirty="0" smtClean="0">
                <a:latin typeface="Arial" pitchFamily="34" charset="0"/>
              </a:rPr>
              <a:t>Customer supplied shielded cable is to be continuous, without splice, from the encoder back to the IMPULSE•VG+ drive.  Shielded cable is to be 6 conductor, 3 twisted pair shielded, 24/16 AWG (Belden 9730or equivalent).</a:t>
            </a:r>
            <a:endParaRPr lang="en-US" sz="1300" b="1" i="1" dirty="0">
              <a:latin typeface="Arial" pitchFamily="34" charset="0"/>
            </a:endParaRPr>
          </a:p>
          <a:p>
            <a:endParaRPr lang="en-US" dirty="0"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46508C2E-9784-4EA0-8599-F99A433D747B}" type="slidenum">
              <a:rPr lang="en-US" sz="1200"/>
              <a:pPr eaLnBrk="1" hangingPunct="1"/>
              <a:t>97</a:t>
            </a:fld>
            <a:endParaRPr lang="en-US" sz="12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IMPULSE VG+ Series 3 encoder interface board options:</a:t>
            </a:r>
          </a:p>
          <a:p>
            <a:r>
              <a:rPr lang="en-US" dirty="0" smtClean="0">
                <a:latin typeface="Arial" pitchFamily="34" charset="0"/>
              </a:rPr>
              <a:t>PG-Z2 - encoder interface board used on IMPULSE•VG+ Series 3 drives with the optional “Hoist Sync” or “Snapped Shaft “ operations as well as other applications requiring dual encoder signal inputs, this board replaces the PG-W2 on IMPULSE•VG+ Series 2 drives.  </a:t>
            </a:r>
          </a:p>
          <a:p>
            <a:endParaRPr lang="en-US" dirty="0"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3FFFFFF1-F127-40B1-B407-91BCF2EE8166}" type="slidenum">
              <a:rPr lang="en-US" sz="1200"/>
              <a:pPr eaLnBrk="1" hangingPunct="1"/>
              <a:t>98</a:t>
            </a:fld>
            <a:endParaRPr lang="en-US" sz="1200" dirty="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Diagram shows encoder interface board circuitry from a PG-X card used on IMPULSE VG+</a:t>
            </a:r>
            <a:r>
              <a:rPr lang="en-US" baseline="0" dirty="0" smtClean="0">
                <a:latin typeface="Arial" pitchFamily="34" charset="0"/>
              </a:rPr>
              <a:t> Series 2 drives</a:t>
            </a:r>
            <a:endParaRPr lang="en-US" dirty="0"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DC158E1D-64D7-41A9-A94D-7B1EB2504702}" type="slidenum">
              <a:rPr lang="en-US" sz="1200"/>
              <a:pPr eaLnBrk="1" hangingPunct="1"/>
              <a:t>99</a:t>
            </a:fld>
            <a:endParaRPr 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Test points from PG-X2 board used the VG+ Series 3 with single encoder feedback.</a:t>
            </a:r>
          </a:p>
          <a:p>
            <a:endParaRPr lang="en-US" dirty="0"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Terminal connections of PG-X3 encoder interface board used with IMPUSLE VG+ Series 4 drives </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6918D333-672F-4B12-A2D9-090AC991F3DC}" type="slidenum">
              <a:rPr lang="en-US" sz="1200"/>
              <a:pPr eaLnBrk="1" hangingPunct="1"/>
              <a:t>100</a:t>
            </a:fld>
            <a:endParaRPr lang="en-US" sz="120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Block diagram of PG-X3 internal circuitry with test points </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5B2808A6-AEC2-4B08-AA5C-49654CEA6E72}" type="slidenum">
              <a:rPr lang="en-US" sz="1200"/>
              <a:pPr eaLnBrk="1" hangingPunct="1"/>
              <a:t>101</a:t>
            </a:fld>
            <a:endParaRPr lang="en-US" sz="120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FEC53346-0E74-4827-BD69-CDBA5DEAF349}" type="slidenum">
              <a:rPr lang="en-US" sz="1200"/>
              <a:pPr eaLnBrk="1" hangingPunct="1"/>
              <a:t>102</a:t>
            </a:fld>
            <a:endParaRPr lang="en-US"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latin typeface="Arial" pitchFamily="34" charset="0"/>
              </a:rPr>
              <a:t>Start-Up Procedure</a:t>
            </a:r>
          </a:p>
          <a:p>
            <a:r>
              <a:rPr lang="en-US" b="1" dirty="0" smtClean="0">
                <a:latin typeface="Arial" pitchFamily="34" charset="0"/>
              </a:rPr>
              <a:t>Initial Inspection</a:t>
            </a:r>
            <a:br>
              <a:rPr lang="en-US" b="1" dirty="0" smtClean="0">
                <a:latin typeface="Arial" pitchFamily="34" charset="0"/>
              </a:rPr>
            </a:br>
            <a:r>
              <a:rPr lang="en-US" dirty="0" smtClean="0">
                <a:latin typeface="Arial" pitchFamily="34" charset="0"/>
              </a:rPr>
              <a:t>Make a visual inspection of the panel including wiring and drive connections before power-up. If the power has already been applied, check for any unusual heating or coloring of wires or components.</a:t>
            </a:r>
          </a:p>
          <a:p>
            <a:r>
              <a:rPr lang="en-US" b="1" dirty="0" smtClean="0">
                <a:latin typeface="Arial" pitchFamily="34" charset="0"/>
              </a:rPr>
              <a:t>Check Programming Parameters</a:t>
            </a:r>
            <a:br>
              <a:rPr lang="en-US" b="1" dirty="0" smtClean="0">
                <a:latin typeface="Arial" pitchFamily="34" charset="0"/>
              </a:rPr>
            </a:br>
            <a:r>
              <a:rPr lang="en-US" dirty="0" smtClean="0">
                <a:latin typeface="Arial" pitchFamily="34" charset="0"/>
              </a:rPr>
              <a:t>Confirm parameter setting match application. Change any parameters that are incorrect and check for special functions that may not have been turned on in initial testing (i.e. Load Check, Ultra Lift, Micro Speed, etc.). Confirm that parameters are suitable for the application.</a:t>
            </a:r>
          </a:p>
          <a:p>
            <a:r>
              <a:rPr lang="en-US" b="1" dirty="0" smtClean="0">
                <a:latin typeface="Arial" pitchFamily="34" charset="0"/>
              </a:rPr>
              <a:t>Check Encoder Signal/Confirm Motor Rotation</a:t>
            </a:r>
            <a:br>
              <a:rPr lang="en-US" b="1" dirty="0" smtClean="0">
                <a:latin typeface="Arial" pitchFamily="34" charset="0"/>
              </a:rPr>
            </a:br>
            <a:r>
              <a:rPr lang="en-US" dirty="0" smtClean="0">
                <a:latin typeface="Arial" pitchFamily="34" charset="0"/>
              </a:rPr>
              <a:t>Observe the encoder signal with VOM meter or an oscilloscope. Results of “processed” encoder signal can be viewed in monitor mode parameter U1-05 Signal measurements should be made on the PG-X2 card. Measure A and B. If any noise is seen, check to make sure that the encoder cable shield is connected to terminal TA4 on the PG-T2 / PG-Z2 encoder interface board only.</a:t>
            </a:r>
          </a:p>
          <a:p>
            <a:r>
              <a:rPr lang="en-US" b="1" dirty="0" smtClean="0">
                <a:latin typeface="Arial" pitchFamily="34" charset="0"/>
              </a:rPr>
              <a:t>Auto Tune Motor</a:t>
            </a:r>
            <a:r>
              <a:rPr lang="en-US" dirty="0" smtClean="0">
                <a:latin typeface="Arial" pitchFamily="34" charset="0"/>
              </a:rPr>
              <a:t/>
            </a:r>
            <a:br>
              <a:rPr lang="en-US" dirty="0" smtClean="0">
                <a:latin typeface="Arial" pitchFamily="34" charset="0"/>
              </a:rPr>
            </a:br>
            <a:r>
              <a:rPr lang="en-US" dirty="0" smtClean="0">
                <a:latin typeface="Arial" pitchFamily="34" charset="0"/>
              </a:rPr>
              <a:t>An Auto Tune must be performed with the motor being controlled by the IMPULSE VG+ Series 3 drive. If the Auto Tune has not been successfully completed, the brake proving functions and motor torque related functions probably will not work. </a:t>
            </a:r>
          </a:p>
          <a:p>
            <a:pPr algn="ctr"/>
            <a:r>
              <a:rPr lang="en-US" dirty="0" smtClean="0">
                <a:latin typeface="Arial" pitchFamily="34" charset="0"/>
              </a:rPr>
              <a:t>(continued on next page)</a:t>
            </a:r>
          </a:p>
          <a:p>
            <a:endParaRPr lang="en-US" dirty="0"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E1715EE6-2BD6-4C80-82D3-FED9EFD4D8FC}" type="slidenum">
              <a:rPr lang="en-US" sz="1200"/>
              <a:pPr eaLnBrk="1" hangingPunct="1"/>
              <a:t>103</a:t>
            </a:fld>
            <a:endParaRPr lang="en-US" sz="1200"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b="1" i="1" dirty="0">
                <a:latin typeface="Arial" pitchFamily="34" charset="0"/>
              </a:rPr>
              <a:t>Start-Up Procedure (continued)</a:t>
            </a:r>
            <a:endParaRPr lang="en-US" sz="1300" b="1" dirty="0">
              <a:latin typeface="Arial" pitchFamily="34" charset="0"/>
            </a:endParaRPr>
          </a:p>
          <a:p>
            <a:r>
              <a:rPr lang="en-US" sz="1300" b="1" dirty="0">
                <a:latin typeface="Arial" pitchFamily="34" charset="0"/>
              </a:rPr>
              <a:t>Observe Motor Torque Under No-Load Conditions</a:t>
            </a:r>
            <a:br>
              <a:rPr lang="en-US" sz="1300" b="1" dirty="0">
                <a:latin typeface="Arial" pitchFamily="34" charset="0"/>
              </a:rPr>
            </a:br>
            <a:r>
              <a:rPr lang="en-US" sz="1300" dirty="0">
                <a:latin typeface="Arial" pitchFamily="34" charset="0"/>
              </a:rPr>
              <a:t>With no load on hoist, run the hoist up and down at various speeds and observe motor torque under U1-09. Confirm motor torque levels are reasonable for application. </a:t>
            </a:r>
          </a:p>
          <a:p>
            <a:r>
              <a:rPr lang="en-US" sz="1300" b="1" dirty="0">
                <a:latin typeface="Arial" pitchFamily="34" charset="0"/>
              </a:rPr>
              <a:t>Load Test</a:t>
            </a:r>
            <a:br>
              <a:rPr lang="en-US" sz="1300" b="1" dirty="0">
                <a:latin typeface="Arial" pitchFamily="34" charset="0"/>
              </a:rPr>
            </a:br>
            <a:r>
              <a:rPr lang="en-US" sz="1300" dirty="0">
                <a:latin typeface="Arial" pitchFamily="34" charset="0"/>
              </a:rPr>
              <a:t>The drive should now be ready for load testing. In most cases, the end user will want to test for 125% load lifting capability. In some cases, the load lifting capability test should be 100%. Insist on at least a 50% load test in order to tell whether or not the drive is working correctly.</a:t>
            </a:r>
          </a:p>
          <a:p>
            <a:r>
              <a:rPr lang="en-US" sz="1300" dirty="0">
                <a:latin typeface="Arial" pitchFamily="34" charset="0"/>
              </a:rPr>
              <a:t>The same type of current and torque measurements that were taken during no-load should be taken at full load. Current readings should be close to motor FLA if 100% at load and torque readings should correspond to the percent of load that is being lifted. </a:t>
            </a:r>
          </a:p>
          <a:p>
            <a:endParaRPr lang="en-US" dirty="0"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pitchFamily="18" charset="0"/>
              </a:defRPr>
            </a:lvl1pPr>
            <a:lvl2pPr marL="736561" indent="-283293" eaLnBrk="0" hangingPunct="0">
              <a:defRPr sz="3600" i="1">
                <a:solidFill>
                  <a:schemeClr val="tx1"/>
                </a:solidFill>
                <a:latin typeface="Times New Roman" pitchFamily="18" charset="0"/>
              </a:defRPr>
            </a:lvl2pPr>
            <a:lvl3pPr marL="1133170" indent="-226634" eaLnBrk="0" hangingPunct="0">
              <a:defRPr sz="3600" i="1">
                <a:solidFill>
                  <a:schemeClr val="tx1"/>
                </a:solidFill>
                <a:latin typeface="Times New Roman" pitchFamily="18" charset="0"/>
              </a:defRPr>
            </a:lvl3pPr>
            <a:lvl4pPr marL="1586438" indent="-226634" eaLnBrk="0" hangingPunct="0">
              <a:defRPr sz="3600" i="1">
                <a:solidFill>
                  <a:schemeClr val="tx1"/>
                </a:solidFill>
                <a:latin typeface="Times New Roman" pitchFamily="18" charset="0"/>
              </a:defRPr>
            </a:lvl4pPr>
            <a:lvl5pPr marL="2039706" indent="-226634" eaLnBrk="0" hangingPunct="0">
              <a:defRPr sz="3600" i="1">
                <a:solidFill>
                  <a:schemeClr val="tx1"/>
                </a:solidFill>
                <a:latin typeface="Times New Roman" pitchFamily="18" charset="0"/>
              </a:defRPr>
            </a:lvl5pPr>
            <a:lvl6pPr marL="2492974" indent="-226634" eaLnBrk="0" fontAlgn="base" hangingPunct="0">
              <a:spcBef>
                <a:spcPct val="0"/>
              </a:spcBef>
              <a:spcAft>
                <a:spcPct val="0"/>
              </a:spcAft>
              <a:defRPr sz="3600" i="1">
                <a:solidFill>
                  <a:schemeClr val="tx1"/>
                </a:solidFill>
                <a:latin typeface="Times New Roman" pitchFamily="18" charset="0"/>
              </a:defRPr>
            </a:lvl6pPr>
            <a:lvl7pPr marL="2946243" indent="-226634" eaLnBrk="0" fontAlgn="base" hangingPunct="0">
              <a:spcBef>
                <a:spcPct val="0"/>
              </a:spcBef>
              <a:spcAft>
                <a:spcPct val="0"/>
              </a:spcAft>
              <a:defRPr sz="3600" i="1">
                <a:solidFill>
                  <a:schemeClr val="tx1"/>
                </a:solidFill>
                <a:latin typeface="Times New Roman" pitchFamily="18" charset="0"/>
              </a:defRPr>
            </a:lvl7pPr>
            <a:lvl8pPr marL="3399511" indent="-226634" eaLnBrk="0" fontAlgn="base" hangingPunct="0">
              <a:spcBef>
                <a:spcPct val="0"/>
              </a:spcBef>
              <a:spcAft>
                <a:spcPct val="0"/>
              </a:spcAft>
              <a:defRPr sz="3600" i="1">
                <a:solidFill>
                  <a:schemeClr val="tx1"/>
                </a:solidFill>
                <a:latin typeface="Times New Roman" pitchFamily="18" charset="0"/>
              </a:defRPr>
            </a:lvl8pPr>
            <a:lvl9pPr marL="3852779" indent="-226634" eaLnBrk="0" fontAlgn="base" hangingPunct="0">
              <a:spcBef>
                <a:spcPct val="0"/>
              </a:spcBef>
              <a:spcAft>
                <a:spcPct val="0"/>
              </a:spcAft>
              <a:defRPr sz="3600" i="1">
                <a:solidFill>
                  <a:schemeClr val="tx1"/>
                </a:solidFill>
                <a:latin typeface="Times New Roman" pitchFamily="18" charset="0"/>
              </a:defRPr>
            </a:lvl9pPr>
          </a:lstStyle>
          <a:p>
            <a:pPr eaLnBrk="1" hangingPunct="1"/>
            <a:fld id="{FCDDB5EC-DFC9-4030-8F32-3289661BE309}" type="slidenum">
              <a:rPr lang="en-US" sz="1200"/>
              <a:pPr eaLnBrk="1" hangingPunct="1"/>
              <a:t>104</a:t>
            </a:fld>
            <a:endParaRPr lang="en-US" sz="1200" dirty="0"/>
          </a:p>
        </p:txBody>
      </p:sp>
      <p:sp>
        <p:nvSpPr>
          <p:cNvPr id="2" name="Notes Placeholder 1"/>
          <p:cNvSpPr>
            <a:spLocks noGrp="1"/>
          </p:cNvSpPr>
          <p:nvPr>
            <p:ph type="body" idx="1"/>
          </p:nvPr>
        </p:nvSpPr>
        <p:spPr/>
        <p:txBody>
          <a:bodyPr/>
          <a:lstStyle/>
          <a:p>
            <a:r>
              <a:rPr lang="en-US" dirty="0" smtClean="0"/>
              <a:t>Thank-you</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Definition of CMAA class E application </a:t>
            </a:r>
          </a:p>
          <a:p>
            <a:endParaRPr lang="en-US" dirty="0" smtClean="0"/>
          </a:p>
          <a:p>
            <a:r>
              <a:rPr lang="en-US" dirty="0" smtClean="0"/>
              <a:t>It is typical that all hoists in class E applications are a No Load Brake design. </a:t>
            </a:r>
          </a:p>
          <a:p>
            <a:endParaRPr lang="en-US" dirty="0" smtClean="0"/>
          </a:p>
          <a:p>
            <a:r>
              <a:rPr lang="en-US" dirty="0" smtClean="0"/>
              <a:t>Magnetek will furnish class “E” rated dynamic braking circuitry  </a:t>
            </a:r>
          </a:p>
          <a:p>
            <a:endParaRPr 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i="1">
                <a:solidFill>
                  <a:schemeClr val="tx1"/>
                </a:solidFill>
                <a:latin typeface="Times New Roman" charset="0"/>
              </a:defRPr>
            </a:lvl1pPr>
            <a:lvl2pPr marL="736561" indent="-283293" eaLnBrk="0" hangingPunct="0">
              <a:defRPr sz="3600" i="1">
                <a:solidFill>
                  <a:schemeClr val="tx1"/>
                </a:solidFill>
                <a:latin typeface="Times New Roman" charset="0"/>
              </a:defRPr>
            </a:lvl2pPr>
            <a:lvl3pPr marL="1133170" indent="-226634" eaLnBrk="0" hangingPunct="0">
              <a:defRPr sz="3600" i="1">
                <a:solidFill>
                  <a:schemeClr val="tx1"/>
                </a:solidFill>
                <a:latin typeface="Times New Roman" charset="0"/>
              </a:defRPr>
            </a:lvl3pPr>
            <a:lvl4pPr marL="1586438" indent="-226634" eaLnBrk="0" hangingPunct="0">
              <a:defRPr sz="3600" i="1">
                <a:solidFill>
                  <a:schemeClr val="tx1"/>
                </a:solidFill>
                <a:latin typeface="Times New Roman" charset="0"/>
              </a:defRPr>
            </a:lvl4pPr>
            <a:lvl5pPr marL="2039706" indent="-226634" eaLnBrk="0" hangingPunct="0">
              <a:defRPr sz="3600" i="1">
                <a:solidFill>
                  <a:schemeClr val="tx1"/>
                </a:solidFill>
                <a:latin typeface="Times New Roman" charset="0"/>
              </a:defRPr>
            </a:lvl5pPr>
            <a:lvl6pPr marL="2492974" indent="-226634" eaLnBrk="0" fontAlgn="base" hangingPunct="0">
              <a:spcBef>
                <a:spcPct val="0"/>
              </a:spcBef>
              <a:spcAft>
                <a:spcPct val="0"/>
              </a:spcAft>
              <a:defRPr sz="3600" i="1">
                <a:solidFill>
                  <a:schemeClr val="tx1"/>
                </a:solidFill>
                <a:latin typeface="Times New Roman" charset="0"/>
              </a:defRPr>
            </a:lvl6pPr>
            <a:lvl7pPr marL="2946243" indent="-226634" eaLnBrk="0" fontAlgn="base" hangingPunct="0">
              <a:spcBef>
                <a:spcPct val="0"/>
              </a:spcBef>
              <a:spcAft>
                <a:spcPct val="0"/>
              </a:spcAft>
              <a:defRPr sz="3600" i="1">
                <a:solidFill>
                  <a:schemeClr val="tx1"/>
                </a:solidFill>
                <a:latin typeface="Times New Roman" charset="0"/>
              </a:defRPr>
            </a:lvl7pPr>
            <a:lvl8pPr marL="3399511" indent="-226634" eaLnBrk="0" fontAlgn="base" hangingPunct="0">
              <a:spcBef>
                <a:spcPct val="0"/>
              </a:spcBef>
              <a:spcAft>
                <a:spcPct val="0"/>
              </a:spcAft>
              <a:defRPr sz="3600" i="1">
                <a:solidFill>
                  <a:schemeClr val="tx1"/>
                </a:solidFill>
                <a:latin typeface="Times New Roman" charset="0"/>
              </a:defRPr>
            </a:lvl8pPr>
            <a:lvl9pPr marL="3852779" indent="-226634" eaLnBrk="0" fontAlgn="base" hangingPunct="0">
              <a:spcBef>
                <a:spcPct val="0"/>
              </a:spcBef>
              <a:spcAft>
                <a:spcPct val="0"/>
              </a:spcAft>
              <a:defRPr sz="3600" i="1">
                <a:solidFill>
                  <a:schemeClr val="tx1"/>
                </a:solidFill>
                <a:latin typeface="Times New Roman" charset="0"/>
              </a:defRPr>
            </a:lvl9pPr>
          </a:lstStyle>
          <a:p>
            <a:pPr eaLnBrk="1" hangingPunct="1"/>
            <a:fld id="{BA395E45-C6E8-464A-BE69-447ABF64ED7D}" type="slidenum">
              <a:rPr lang="en-US" sz="1200"/>
              <a:pPr eaLnBrk="1" hangingPunct="1"/>
              <a:t>24</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a:xfrm>
            <a:off x="457200" y="4800600"/>
            <a:ext cx="8229600" cy="1143000"/>
          </a:xfrm>
          <a:prstGeom prst="rect">
            <a:avLst/>
          </a:prstGeom>
        </p:spPr>
        <p:txBody>
          <a:bodyPr/>
          <a:lstStyle>
            <a:lvl1pPr>
              <a:defRPr sz="34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2" name="Content Placeholder 11"/>
          <p:cNvSpPr>
            <a:spLocks noGrp="1"/>
          </p:cNvSpPr>
          <p:nvPr>
            <p:ph sz="quarter" idx="13"/>
          </p:nvPr>
        </p:nvSpPr>
        <p:spPr>
          <a:xfrm>
            <a:off x="457200" y="5943600"/>
            <a:ext cx="8305800" cy="838200"/>
          </a:xfrm>
          <a:prstGeom prst="rect">
            <a:avLst/>
          </a:prstGeom>
        </p:spPr>
        <p:txBody>
          <a:bodyPr/>
          <a:lstStyle>
            <a:lvl1pPr marL="0" indent="0" algn="ctr">
              <a:buNone/>
              <a:defRPr sz="2400">
                <a:solidFill>
                  <a:schemeClr val="bg1"/>
                </a:solidFill>
                <a:latin typeface="Arial" pitchFamily="34" charset="0"/>
                <a:cs typeface="Arial"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556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43000" y="24384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75443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a:xfrm>
            <a:off x="457200" y="4800600"/>
            <a:ext cx="8229600" cy="1143000"/>
          </a:xfrm>
          <a:prstGeom prst="rect">
            <a:avLst/>
          </a:prstGeom>
        </p:spPr>
        <p:txBody>
          <a:bodyPr/>
          <a:lstStyle>
            <a:lvl1pPr>
              <a:defRPr sz="34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2" name="Content Placeholder 11"/>
          <p:cNvSpPr>
            <a:spLocks noGrp="1"/>
          </p:cNvSpPr>
          <p:nvPr>
            <p:ph sz="quarter" idx="13"/>
          </p:nvPr>
        </p:nvSpPr>
        <p:spPr>
          <a:xfrm>
            <a:off x="457200" y="5943600"/>
            <a:ext cx="8305800" cy="838200"/>
          </a:xfrm>
          <a:prstGeom prst="rect">
            <a:avLst/>
          </a:prstGeom>
        </p:spPr>
        <p:txBody>
          <a:bodyPr/>
          <a:lstStyle>
            <a:lvl1pPr marL="0" indent="0" algn="ctr">
              <a:buNone/>
              <a:defRPr sz="2400">
                <a:solidFill>
                  <a:schemeClr val="bg1"/>
                </a:solidFill>
                <a:latin typeface="Arial" pitchFamily="34" charset="0"/>
                <a:cs typeface="Arial"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8148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697543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660450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a:solidFill>
                  <a:schemeClr val="bg1"/>
                </a:solidFill>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18448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3B731-05B2-43FC-A2DA-807F0D66A206}" type="datetimeFigureOut">
              <a:rPr lang="en-US" smtClean="0"/>
              <a:t>10/1/2013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BDA2CC-87C9-4262-B089-967D71F07E2C}" type="slidenum">
              <a:rPr lang="en-US" smtClean="0"/>
              <a:t>‹#›</a:t>
            </a:fld>
            <a:endParaRPr lang="en-US"/>
          </a:p>
        </p:txBody>
      </p:sp>
    </p:spTree>
    <p:extLst>
      <p:ext uri="{BB962C8B-B14F-4D97-AF65-F5344CB8AC3E}">
        <p14:creationId xmlns:p14="http://schemas.microsoft.com/office/powerpoint/2010/main" val="11839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3B731-05B2-43FC-A2DA-807F0D66A206}" type="datetimeFigureOut">
              <a:rPr lang="en-US" smtClean="0"/>
              <a:t>10/1/2013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BDA2CC-87C9-4262-B089-967D71F07E2C}" type="slidenum">
              <a:rPr lang="en-US" smtClean="0"/>
              <a:t>‹#›</a:t>
            </a:fld>
            <a:endParaRPr lang="en-US"/>
          </a:p>
        </p:txBody>
      </p:sp>
    </p:spTree>
    <p:extLst>
      <p:ext uri="{BB962C8B-B14F-4D97-AF65-F5344CB8AC3E}">
        <p14:creationId xmlns:p14="http://schemas.microsoft.com/office/powerpoint/2010/main" val="333479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2"/>
          <p:cNvSpPr>
            <a:spLocks noGrp="1"/>
          </p:cNvSpPr>
          <p:nvPr>
            <p:ph type="body" sz="quarter" idx="13"/>
          </p:nvPr>
        </p:nvSpPr>
        <p:spPr>
          <a:xfrm>
            <a:off x="533400" y="1524000"/>
            <a:ext cx="8305800" cy="4343400"/>
          </a:xfrm>
          <a:prstGeom prst="rect">
            <a:avLst/>
          </a:prstGeom>
        </p:spPr>
        <p:txBody>
          <a:bodyPr/>
          <a:lstStyle>
            <a:lvl1pPr>
              <a:lnSpc>
                <a:spcPct val="100000"/>
              </a:lnSpc>
              <a:spcBef>
                <a:spcPts val="0"/>
              </a:spcBef>
              <a:spcAft>
                <a:spcPts val="600"/>
              </a:spcAft>
              <a:defRPr sz="2600"/>
            </a:lvl1pPr>
            <a:lvl2pPr>
              <a:lnSpc>
                <a:spcPct val="100000"/>
              </a:lnSpc>
              <a:spcBef>
                <a:spcPts val="0"/>
              </a:spcBef>
              <a:spcAft>
                <a:spcPts val="600"/>
              </a:spcAft>
              <a:defRPr sz="2400"/>
            </a:lvl2pPr>
            <a:lvl3pPr>
              <a:lnSpc>
                <a:spcPct val="100000"/>
              </a:lnSpc>
              <a:spcBef>
                <a:spcPts val="0"/>
              </a:spcBef>
              <a:spcAft>
                <a:spcPts val="600"/>
              </a:spcAft>
              <a:defRPr sz="2200"/>
            </a:lvl3pPr>
            <a:lvl4pPr>
              <a:lnSpc>
                <a:spcPct val="100000"/>
              </a:lnSpc>
              <a:spcBef>
                <a:spcPts val="0"/>
              </a:spcBef>
              <a:spcAft>
                <a:spcPts val="600"/>
              </a:spcAft>
              <a:defRPr/>
            </a:lvl4pPr>
            <a:lvl5pPr>
              <a:lnSpc>
                <a:spcPct val="100000"/>
              </a:lnSpc>
              <a:spcBef>
                <a:spcPts val="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2"/>
          <p:cNvSpPr>
            <a:spLocks noGrp="1"/>
          </p:cNvSpPr>
          <p:nvPr>
            <p:ph type="title"/>
          </p:nvPr>
        </p:nvSpPr>
        <p:spPr>
          <a:xfrm>
            <a:off x="2743200" y="0"/>
            <a:ext cx="39624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6521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2"/>
          <p:cNvSpPr>
            <a:spLocks noGrp="1"/>
          </p:cNvSpPr>
          <p:nvPr>
            <p:ph type="pic" idx="1"/>
          </p:nvPr>
        </p:nvSpPr>
        <p:spPr>
          <a:xfrm>
            <a:off x="1792288" y="1265237"/>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
          <p:cNvSpPr txBox="1">
            <a:spLocks/>
          </p:cNvSpPr>
          <p:nvPr userDrawn="1"/>
        </p:nvSpPr>
        <p:spPr>
          <a:xfrm>
            <a:off x="1828800" y="5410200"/>
            <a:ext cx="5486400" cy="566738"/>
          </a:xfrm>
          <a:prstGeom prst="rect">
            <a:avLst/>
          </a:prstGeom>
        </p:spPr>
        <p:txBody>
          <a:bodyPr vert="horz" lIns="91440" tIns="45720" rIns="91440" bIns="45720" rtlCol="0" anchor="ctr">
            <a:normAutofit/>
          </a:bodyPr>
          <a:lstStyle>
            <a:lvl1pPr algn="ctr" defTabSz="914400" rtl="0" eaLnBrk="1" latinLnBrk="0" hangingPunct="1">
              <a:spcBef>
                <a:spcPct val="0"/>
              </a:spcBef>
              <a:spcAft>
                <a:spcPts val="600"/>
              </a:spcAft>
              <a:buNone/>
              <a:defRPr sz="1800" b="0" kern="1200">
                <a:solidFill>
                  <a:schemeClr val="tx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490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40386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2"/>
          <p:cNvSpPr>
            <a:spLocks noGrp="1"/>
          </p:cNvSpPr>
          <p:nvPr>
            <p:ph type="title"/>
          </p:nvPr>
        </p:nvSpPr>
        <p:spPr>
          <a:xfrm>
            <a:off x="2743200" y="0"/>
            <a:ext cx="39624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910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on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12"/>
          <p:cNvSpPr>
            <a:spLocks noGrp="1"/>
          </p:cNvSpPr>
          <p:nvPr>
            <p:ph type="body" sz="quarter" idx="13"/>
          </p:nvPr>
        </p:nvSpPr>
        <p:spPr>
          <a:xfrm>
            <a:off x="533400" y="1524000"/>
            <a:ext cx="5029200" cy="4343400"/>
          </a:xfrm>
          <a:prstGeom prst="rect">
            <a:avLst/>
          </a:prstGeom>
        </p:spPr>
        <p:txBody>
          <a:bodyPr/>
          <a:lstStyle>
            <a:lvl1pPr>
              <a:lnSpc>
                <a:spcPct val="100000"/>
              </a:lnSpc>
              <a:spcBef>
                <a:spcPts val="0"/>
              </a:spcBef>
              <a:spcAft>
                <a:spcPts val="600"/>
              </a:spcAft>
              <a:defRPr sz="2800"/>
            </a:lvl1pPr>
            <a:lvl2pPr>
              <a:lnSpc>
                <a:spcPct val="100000"/>
              </a:lnSpc>
              <a:spcBef>
                <a:spcPts val="0"/>
              </a:spcBef>
              <a:spcAft>
                <a:spcPts val="600"/>
              </a:spcAft>
              <a:defRPr sz="2600"/>
            </a:lvl2pPr>
            <a:lvl3pPr>
              <a:lnSpc>
                <a:spcPct val="100000"/>
              </a:lnSpc>
              <a:spcBef>
                <a:spcPts val="0"/>
              </a:spcBef>
              <a:spcAft>
                <a:spcPts val="600"/>
              </a:spcAft>
              <a:defRPr sz="2200"/>
            </a:lvl3pPr>
            <a:lvl4pPr>
              <a:lnSpc>
                <a:spcPct val="100000"/>
              </a:lnSpc>
              <a:spcBef>
                <a:spcPts val="0"/>
              </a:spcBef>
              <a:spcAft>
                <a:spcPts val="600"/>
              </a:spcAft>
              <a:defRPr/>
            </a:lvl4pPr>
            <a:lvl5pPr>
              <a:lnSpc>
                <a:spcPct val="100000"/>
              </a:lnSpc>
              <a:spcBef>
                <a:spcPts val="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2"/>
          <p:cNvSpPr>
            <a:spLocks noGrp="1"/>
          </p:cNvSpPr>
          <p:nvPr>
            <p:ph type="pic" idx="1"/>
          </p:nvPr>
        </p:nvSpPr>
        <p:spPr>
          <a:xfrm>
            <a:off x="5638800" y="1524000"/>
            <a:ext cx="32766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Placeholder 2"/>
          <p:cNvSpPr>
            <a:spLocks noGrp="1"/>
          </p:cNvSpPr>
          <p:nvPr>
            <p:ph type="title"/>
          </p:nvPr>
        </p:nvSpPr>
        <p:spPr>
          <a:xfrm>
            <a:off x="2743200" y="0"/>
            <a:ext cx="39624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3823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itle 1"/>
          <p:cNvSpPr txBox="1">
            <a:spLocks/>
          </p:cNvSpPr>
          <p:nvPr userDrawn="1"/>
        </p:nvSpPr>
        <p:spPr>
          <a:xfrm>
            <a:off x="1143000" y="1262062"/>
            <a:ext cx="6705600" cy="566738"/>
          </a:xfrm>
          <a:prstGeom prst="rect">
            <a:avLst/>
          </a:prstGeom>
        </p:spPr>
        <p:txBody>
          <a:bodyPr vert="horz" lIns="91440" tIns="45720" rIns="91440" bIns="45720" rtlCol="0" anchor="ctr">
            <a:normAutofit/>
          </a:bodyPr>
          <a:lstStyle>
            <a:lvl1pPr algn="ctr" defTabSz="914400" rtl="0" eaLnBrk="1" latinLnBrk="0" hangingPunct="1">
              <a:spcBef>
                <a:spcPct val="0"/>
              </a:spcBef>
              <a:spcAft>
                <a:spcPts val="600"/>
              </a:spcAft>
              <a:buNone/>
              <a:defRPr sz="1800" b="0" kern="1200">
                <a:solidFill>
                  <a:schemeClr val="tx1"/>
                </a:solidFill>
                <a:latin typeface="+mj-lt"/>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a:xfrm>
            <a:off x="1792288" y="1905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0724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Placeholder 2"/>
          <p:cNvSpPr>
            <a:spLocks noGrp="1"/>
          </p:cNvSpPr>
          <p:nvPr>
            <p:ph type="title"/>
          </p:nvPr>
        </p:nvSpPr>
        <p:spPr>
          <a:xfrm>
            <a:off x="2743200" y="0"/>
            <a:ext cx="3962400" cy="914400"/>
          </a:xfrm>
          <a:prstGeom prst="rect">
            <a:avLst/>
          </a:prstGeom>
        </p:spPr>
        <p:txBody>
          <a:bodyPr vert="horz" lIns="91440" tIns="45720" rIns="91440" bIns="45720" rtlCol="0" anchor="ctr">
            <a:noAutofit/>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651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9485216"/>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2743200" y="0"/>
            <a:ext cx="39624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478144933"/>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52" r:id="rId3"/>
    <p:sldLayoutId id="2147483663" r:id="rId4"/>
    <p:sldLayoutId id="2147483665" r:id="rId5"/>
    <p:sldLayoutId id="2147483658" r:id="rId6"/>
    <p:sldLayoutId id="2147483668" r:id="rId7"/>
    <p:sldLayoutId id="2147483669" r:id="rId8"/>
    <p:sldLayoutId id="2147483670" r:id="rId9"/>
    <p:sldLayoutId id="2147483671" r:id="rId10"/>
  </p:sldLayoutIdLst>
  <p:hf hdr="0" dt="0"/>
  <p:txStyles>
    <p:titleStyle>
      <a:lvl1pPr algn="ctr"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2864672"/>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40.png"/></Relationships>
</file>

<file path=ppt/slides/_rels/slide9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7.png"/><Relationship Id="rId4" Type="http://schemas.openxmlformats.org/officeDocument/2006/relationships/oleObject" Target="../embeddings/oleObject1.bin"/></Relationships>
</file>

<file path=ppt/slides/_rels/slide9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i="0" dirty="0" smtClean="0"/>
              <a:t>Technical Training Program on IMPULSE AC Drives</a:t>
            </a:r>
          </a:p>
        </p:txBody>
      </p:sp>
      <p:sp>
        <p:nvSpPr>
          <p:cNvPr id="10243" name="Content Placeholder 7"/>
          <p:cNvSpPr>
            <a:spLocks noGrp="1"/>
          </p:cNvSpPr>
          <p:nvPr>
            <p:ph sz="quarter" idx="13"/>
          </p:nvPr>
        </p:nvSpPr>
        <p:spPr/>
        <p:txBody>
          <a:bodyPr/>
          <a:lstStyle/>
          <a:p>
            <a:r>
              <a:rPr lang="en-US" dirty="0" smtClean="0"/>
              <a:t>Chris Koralik</a:t>
            </a:r>
          </a:p>
          <a:p>
            <a:r>
              <a:rPr lang="en-US" smtClean="0"/>
              <a:t>Kor-Pak Corporation</a:t>
            </a: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38778"/>
            <a:ext cx="2642073" cy="914400"/>
          </a:xfrm>
          <a:prstGeom prst="rect">
            <a:avLst/>
          </a:prstGeom>
        </p:spPr>
      </p:pic>
      <p:sp>
        <p:nvSpPr>
          <p:cNvPr id="3" name="AutoShape 2" descr="data:image/jpeg;base64,/9j/4AAQSkZJRgABAQAAAQABAAD/2wCEAAkGBhISEBUUExQUFBQUFBQUFxQYFBoUFRUUFBUVFxcUFBcXHSYeFxokHBQUHy8gJCcpLCwsFR4xNTAqNSYrLCkBCQoKDgwOFQ8PFykcHBwpKSkpKSwpKSkpKSkpKSksLCkpLCkpKSkpKSkpKSkpLCkpLCkpKSkpLCksKSkpLCwpKf/AABEIAH8BjQMBIgACEQEDEQH/xAAcAAAABwEBAAAAAAAAAAAAAAAAAQIDBQYHBAj/xABPEAABAwEDBQsFCwoGAwEAAAABAAIDEQQFEgYHITFRExdBUlRhcZGSofAUIjKBsSQzQlNicnOywdHSI0SCk6KzwtPh8RU0Q2OUoxaD4iX/xAAYAQEBAQEBAAAAAAAAAAAAAAAAAQIDBP/EACIRAQEAAwACAgIDAQAAAAAAAAABAhESAzEhUSJSMkFhE//aAAwDAQACEQMRAD8A29BBBAEEEEAQURe98YDgYfO4eaoqoM26SvpFWRNrnVCqpvlj+MetDyx/HKvKbXKqCpvlr+OetH5a/jFOTa41QVN8tk4xSvLX8Zycm1wQVSbbZOMUfl0vHPWnJtbEFVPL5eO5AW+XjlOTa1oKsC9JeMeofcnG3vLxu4Jyu1jQUAL4k29wTjb4fzdSc02m0FD/AOKP5upH/iL9o6k5NpdBRItz9vcjNsft7h9yaNpVBRYtb9vs+5ELY/b3Jo2lUFFG1v43cERtT9p6gmjaWQUR5Y/ae5Jda37T1JpNplBQnlb9qLyp+1OTacQUGLS/aUBanbU5NpxBQZtT9pSHWh+1OTpP1Qqq66d+09yZfan7SnJ0tFUKqpOtL+Me5MSWt/GV5Ol0qhVUN9sk47u5NG1ycYpydNBqhVZ0bQ/jHrKG7v456ynKdNFqgqHYL4kjfXE5w4QdPUdaud320Sxhw4fapZpqXbpQQQWVBAIIBAEEEEAQQQQZzZbSXWy2hxJpaABp4NyjXcVFWH/OW40/OSOqONSTiuk9MX2ViQxJuqPEFULHrR4k2HJQKBYCOniqSEoEoo0rChiQQBGDzoAIIDR1RBKCBTTzJ5rE0xONcgeCWAm2lLBUC2hKCS1Lr4ogOiLqRoICp0IyOjvQqiqgIhEUolJKBKItKVVJIQEAEKoi5EVUHiSSUVUlxQJITbkpzkRdzIhp4TL2J958UTR8aVQy6NMuj2p57ejvTTvWgac1EAluamyQgBarZkp7weZ59gVSB8UVpyP96kGyUj9lqzl6ax9p5BBBc2wQCCAQBBBQd/31uf5Nh886zxQftKsHZb76jiNPSdxRwdJ4FFyZSSH0WtaOguKgC7hJHOSVGWzLCxwuwyTNadlVvUY2l47O1rnuFayPMjudxABpsFGjQlFRFiyzsUrsLJ2E7KqaBqKjUdmoqobPjT/RJqUtxSaoDb6koEJBcEpp2IHWJwFNtcnWjmQFRKAR08aUYRQHQEdEYA2I8HOoE0KMBLojDUCcKWwoUSggUEtoSB60tqocFUYSAl18UUCggip40oBqBRCKnR1FFXpQJQHRJPjSh1JJd4ogNESk1R4UQCkFHRANVCD6kknxROFiLD4ogbSHerrTrh0pDghTZTbk8R4qm3DoVQy5niiYeAnnhMvCBiQhMkp9w2pss0oG261N2S9DGCI3YQTiILA7TQA6ajYovBt+xR1vv+zQ++StbzV0pVi9WW+ZDwMePkksd1OqD1qTsttZJXCdI1tOhzekLLLDlnZHmkc7SelT3+IP0Oa7C9vou115ncZp2LFxa2viAUbcN9NtMWIDC9pwSM4WvGsc4Ogg7CpILDTjve8m2eCSV2pjS7pI1D1mg9aou6uccTjVzvOd0nX45l152rywWeCL460Rgja1pxEdYC4Rr9a3ixkrF63qbRahZmF4Y330tNHO1Esa4ejrFTrqQBTSRKOyXsjdLY2sbo80adPyia4jzqFzfWElkkz/AEpcLhp0gOq4k7KlysM4dpFdBG3TXgPjathMVwWR58+JsraUwP0Ec7HtoWEbQoawXi6xWoWd7nOglJ3LGcT4yCfMedGLRpDuEa9Km7FC6tK1HTUgj7FBZzbOBCyatHsJI2nCMQ6iGpYLo8pOOq5LFMTEwk1OEJ3FREO0POnGVTbSnYxpUGaWrLG3RzPaJmkB7gA6FhAAcaCoAPeu6x5xrSKbpFDIPkl8R7y8exVe9T+Xl+kf9Yq/WfIWCWCN4LmOfGxx4RVzATwjhPOvNLnfTnvL+nRYc4tmdolbJAdrm42dqOtPWArNYLfFM3FE9kjeMxwcOgkHQs4vDIe0xaWASN+Tr6tar9HRyYgXxSj4bSWPHMSNfQahP+tn8od2e4sFtyhtwkeBangBzqDcYNAqaDTHVX7Jq0vkskL5HYnujBc6gFTp00aAB6gslNqJNSSSdZOsnaaLVMkT7hg+jHtKeLK23dTx5W2qPlBf9tba5mx2qRjWyuDWhsZDQDoAqyvWr5kla3yWKF8ji97mnE40BcQ9wqQABqAWaZSf5yf6Z/tWi5Dn/wDPg+a/949Xx5W5WVcLblYn0EmqAK9DqomVmUdshtT2QzNYwBtGmFjyKsaT5x0nSSrLkdeUs9ka+Z2N+OVpcGhgIbI5o80aBoAVKy1Pu2ToZ9RqtmQB9wt+km/evXmwytzsrljlblYLKzK2WyPa2OJjy5uLE+QtA0kUwtaSdW0KsyZxLcdXkzP/AFPd3ukp3LtzjH8tH9H/ABvXVkDdcMsD3SRhzmylgJrqDI3cB06XnWpcs7ncZWbcrlzKhP8Azy8PjYv+OPtclDOBeA+HAemz/hkC0P8AwKzfERdGAfcmn5KWN35vGOgYfqkLXHk/ZrnP7UmLOXbB6UVmf0CSLvxPVyyUyj8tic8xbk5jywtD90B81rqg4Ro87VTgXNaMgbGdTHt+bIf4qruuC4mWRj2Mc4h78fnUqDha2minFHWtYTOX8vS49b+XLlflE+xxscyJshe4t895Y1tBWuhriejQqZLnGtztTbKz/wBckhHrMgHcpzOi/wBzxfSH6qgs3FjimknErGyBrIyMTcVCXPrTZqCzncrnzKmVy3qGTl3eHx0I6LO37XFEMurw+PjPTZ2fYQtEbk5ZOTx9gJwZO2Xk8XYCceT9jWf2z2LORbm+k2yyfoyRHrDnDuVtyPyvNtMjXQ7k+IMJ/KCRrg8vAocII9A6xwqHzlXbFDZ4zHGxhc81wtpWgGvrK5s0nvtpP+3B3OmTG5TLm0lu9VZ8rspH2NjCyJspkLh50hjDQ0N06Gku9LVoVNmzhW93oizxjYI3yEetzwO5T2dA0jh+dJ7GKq5J3tZoZ3G0kbmYiBWN0gx42nUwGmjEs55Zd8y6TLK9cwmXK68DrtNPmwRAftNKZ/8ALrwH50T0wQn2MCuJynub/b/40n8tNvyjub/b/wCNJ/LV5y/ZdZfatxZfW5vpGzydMLmHrY+ncrPkrlY+1vfG+FsbmMD6teXhwLsNKFoLe9V/Kq9rvlhaLKAH7oCaQuj8zC6ulzRwluhPZsx7pm+hb+8VxyymXNu0lvWl7LE26NdpKZkJXodXG5ibcF0k7fampCDo/qqKJlvlQ9rxZbOfyjgMTteEONABtceAf0XPc2bSoD7TI4PNCQDV9flPOmvMFGZBs3e8pp36mmSSpqdJdhZtPmt9gWkWmYHhGLWCNII2J7VX7fm5sz2UYS1+sONDXp+8UKjbrntFgkbHO7HC84Q7WWP00a6unTQ0PDSmuisz7YcYB/qDwerWmsqJwbDM0gHdYjp4WyRUkjeOgtSwTdyWwQ2tjwfMnpC8cBcfe3dNfN/TWgBYzJanC7xLpDmMjlGgaCxzXCnUtljdUA7QCsZLiyXP08tFjfwNlOnnp/RdljnDgx4OggO4dRoVK547gNpux5aKvhIlH6OvuVByBvfHZmsOtugdGzpGkJjTJ03FOyzF1neQ1zJNzNTQOaamCTTwOZRtdrVYHxg6sWLVWmgga9Fa6Dw8+hR9/ZPstbRU7nMwUZLTEC3XucrfhMrp0aQdI561PJfFl0NhMrdQcweUMpzEflAOY6lvaL7HZ9AOojQecbR44FQsrLf5dbIrNF5zBVriNII0bo7RwBo66bU0x99WrzXMdE06y9os7Kc9fPcOYVCtGTOSbLG0kHdJX+nKRSo4rB8Fvt1ngpPYmY4g1oA4BSn904D40IFnjQjwKoU1vMnma00GJYFFBjF8O90S/SP+sVs1yD3LB9DD+7aqjeGbcSyOeJsOIk0w11q63fDucUbCa4I2MrSlcLQ2vcuWGNlu2ZNOhrVxXncENoFJGgnUHjQ4evh6Cu8OS2ldLJW9bYbb2Bkr2trRriBXmNFrORw9wWf6Me0qGtWbSKR7nbs8FxJ9AcJ+crTc93Cz2eOEOxCNuHERQnSTWnrXHx4XG1zwx1WTZUOpbZ/pX/WKlbizhCz2dkJs0jzHiGMSMANXudUAmo9JXC88h7NO4vcHBziXEg8J+zSop+ayI+jM4dLK/wASzzljbYc2W2OUZ1hySb9bF96UM6g5JL+tj+wp8ZrWfHu/Vj8adbmvi4Z5PUwD2krW/J9H5qffN8eUzulwGPFhGEuDiMLQNY0cC0LN8w+Qt+km/euTMGbayj0nTP8A02tHc2verHdt3RWeMRxNwsBJAqXaXEkmpNdJJKnjwymVtTHCy21Rc5IpPH9H/G9ReTuWb7GxzBC2Vrnl9d1MbgS1jaeg4EeZ3rRr2ycs9pIMoJIFAQSDSpNKGo1k8HCoaXNtZiNDpAduv2EexTLDOZXLEuOXW4jBnaHDY5PVNGfaAkPzu8WxPPzrQxvsa5dTs1rDqmd+r/8ApJ3qmcM7v1Y/Em/J9H5oi0Z17W70LNZ4+d8j5T1NDB3q1Zvr7tFrglfOWFzZsIwMwNDdzY6lKmulx0k8K57Pmvso9J8r/WGjuFe9WK6rnhszCyFgYCcR0k1dQCpLieABdMe9/k1Ot/Kr51R7mi+kP1VTsj8qWWGSVz45JBIxjRueGoLXOJrjc3jBaxfFzRWpgZM2oBqKHCQaUqP6qo2nNVET5kz28zmh3eKexZyxy66iWXe4Judyz8mtX/V/MR77tn5Pav8Aq/mLndmm2Tjq/ok70rq+/inzSfsCb8n0byRWWWW0dtjYxkcrMDi4l+ClCKUGFxUjmk98tPzIfrSrqhzTx18+0OPM2MDvJPsVlyfyYgseMxY6vDQ5znVqG4iNAAA9Ipjjl11SS73VezrGkUHz5PYxVnI3JxltdKHPLdzDDoFa4y8cJHE71pV/5PxWwMEpcAwuIDTSuIDXo5kxk/krDY3PdE553QMBDiCBgLiKUA45S+PeW76Lju7Qj818NNEr684B/iUVb82czRWJ7H8xOE94p3rSqlDEOdavixXiMJvCwywOwyNLHDSA5tQaHZqcOgq+5A5QxTYohBHBMxuIljaMkZUDE0nzhQkVaSdY0ngnMpMl47Zg3R727niphppxU11+auO5MjYbJLujHyOJY5hDqUo4tNdHzB1qY4XHL49Jjjq/4nyehIcEHO5k0Xcy7tCe0eKJOEDTzoz41puRBnd0MbYrynieS1r5HYXVLfycx3SJwcKUFcTekFXB0HA3RSu01rpNSdNedN35crbQGuBDJoq7nIW4mkHXFK34UZ6wdI54x14WuHQ+yyEAa42m0MJGrc3RguoflAEJGtpOOzAuo7VWoNNI+/WojLljzC2Fn+q7cmna54oQOgaTzB2xcf8Aj9umOGKyPZ8pzXNp0l4a0damLFYHjC+0Pa+RjS1oHvcTXaXYdAxOPC6g0AAADXU2Yv8AZhsRibrkMUDR8qR4AGn1rZIW0aBsAHUFkuTkPl15RgCsNjO7vdXQZaERt9rvUtbC5ZVrEmSMOBBFQRQjmKw3KK4DdNrcS1xsU7sQc3XC87Pu4Ro2U3Rc14XdHPG6OVoexwoQRVZaZE2+cLQXOa6N3oytPmnp4WnmOlSVkt+MeaWnoKj8o8zFoiLnXfNRrtcD9LejToI6VndvyevezO0wSs546lp6BU0W+mdNdYCddSn26FR83d9SyseyYOxsNDi19R1a1dRItT5Q8HBKDuZM60YpREPB6OtUwHJ0OKB1r6JYemKpbUD7XpwOXOE61FOh6VjTSFUDwej3RMFyGJB0telY1zCRKxoH6pWJMB6G69CDoxpYfz+Opc26IxIER0h6MOXNuviqPdelB0ghJcmN0RmXxQIHCfGhEE06XnRCXnQP4kSaMiPHoQLcSkOcUReNqIvQEXnaUN08aU25yQXDYqh4PQMyYxepAvQObp4qmnyeK1SS9JxIDJqkU8VRoF9P7ICKaeluckOeqhpzdi5nyU4ady6ZHeNay7KC0W+e0ubZ4pnta4t8zQKjWKkGh+9S/Cz5aBPejBrfU7K1PqFdaat9hllAaasdJ73CPfng/CcP9Nm1x9QKjMj8hr1riIjstdcrvys4HyS7Qw84AWpZP5LRWUEgukldpfM84nuPOSsXL6bmJGSGTDLDZhG3S9xxyO4zzr9Q1DoU4EEAsNAggggCIhGggxYNpfFvoKDE3UOGgU0yWigbTJS+baNrm9wb96l2v6F1x9MX27BKEoSLlEvR7EtsqqOsAJdVx7oliX1oOprk4JOhcQlSsdP7VQdgeE42YeAo7dUBMgk9150MYUe2dOC0DnQd2MIYguA2obUBauc9aDsLggH+KLk3cozaK8CJt2hyGNcrZUHS9PWht1iQcyG6FcZkR7t4oht2klFj2rkEqUJxtQdJlQEvQucTDb3It150NurdUbZFyCQFLa6v9lUdO6oF/MmhXakEnm60Du6+NCIyrmc48yKOTwNCDpLkAVzOm8VRiZA+4JLn+PATZqkF/iv3IFk8yKtP7pDnevpTYKB3dChi6UjEmnSDagfc7n9iZrT+6bMvipTTpSFUPSS+K1UxmzYBZpqcrm7wxVuSWuug7lYs1zq2SU7bVMfVRixn6bw9riggguToCAQQCAII6IUQEgjohRBgecyyyWK83zva/wAntGF26MFTG9opq1EbQfsUHa8twwfk7RFIOdj2O9YIp3r0hbbvjmYWSMa9p4HCoUGc3F28ki7Ku008+PzmzDgafWibnRm4rR616D3t7t5JF2UN7e7eSRdlOqaef99Kbit6/wCiPfTm4jVv+9vdvJIuyhvb3byWLsp1TTAN9OXgaEN9SbitW/72928ki7KG9vdvJYuym6aYDvqTcVvegc6svFat+3t7t5JF2UN7e7eSRdlOqajBN9aTiDrQOdOQ/Bb1/wDyt73t7t5JF2UN7e7eSxdlXqmmC758nyOs/cjZnRk2R9/3Led7e7eSRdlDe3u3kkXZTqmmEtznP4cA/SNPqrojzlO4XwD9Z9jFt29vdvJIuyhvb3byWLsp1TUYxHnI2zQdUn4EN8k/HQdUh/gWz72928ki7KG9vdvJYuynVNRjQzjDhnh7L/wpO+P/AL0HVJ+BbPvb3bySLsob2928ki7KdU1GL745+Og6pPwIznLd8dB/2fgWz72928ki7KG9vdvJIuyp1TUYuc5rvjYD6pPwJLc6Th8OL1YvtYtq3t7t5JF2UN7e7eSRdlXqmoxR2dWTjQ/tfgTTs7Eu2M+sj+Fbhvb3byWLsob2928ki7KdU1GIszsS8O5ftfhR76z9sf7X2rbd7e7eSRdlDe3u3kkXZTqmoxTfRcfhRDpDvuS98wn/AFYQfmv/AAraN7e7eSRdlDe3u3ksXZTqpzGMDOSTrms49Uh/gTwzjj4+Dqk/lrYd7e7eSRdlDe3u3ksXZTqrzGRw5xAddos456S/YxdQy5afzuz9mX7WLU97i7eSxdlDe4u3ksXZTqmoy1+WcYH+cs3VL/LXEcuW8ts3Zm/lrX97i7eSxdlFvb3bySLsp1TmMhGXzR+d2Xpwzfy1zTZxiNU9nd0CT7WLZ97e7eSRdlDe3u3ksXZTqnMYdLnPfwOjPqd9yZGcx51mPp877lu+9vdvJIuyhvb3bySLsp1TmMkuK/mWtwa6YvcSAIIGPMj+Z0jmhsbdrtPMFuFx3aIIWswtafSIb6IJ4BzAUFTrpXhSLqyZstm94hjjJ4WtAPWpOiluyTQkEdEKKKJAI6IU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ISEBUUExQUFBQUFBQUFxQYFBoUFRUUFBUVFxcUFBcXHSYeFxokHBQUHy8gJCcpLCwsFR4xNTAqNSYrLCkBCQoKDgwOFQ8PFykcHBwpKSkpKSwpKSkpKSkpKSksLCkpLCkpKSkpKSkpKSkpLCkpLCkpKSkpLCksKSkpLCwpKf/AABEIAH8BjQMBIgACEQEDEQH/xAAcAAAABwEBAAAAAAAAAAAAAAAAAQIDBQYHBAj/xABPEAABAwEDBQsFCwoGAwEAAAABAAIDEQQFEgYHITFRExdBUlRhcZGSofAUIjKBsSQzQlNicnOywdHSI0SCk6KzwtPh8RU0Q2OUoxaD4iX/xAAYAQEBAQEBAAAAAAAAAAAAAAAAAQIDBP/EACIRAQEAAwACAgIDAQAAAAAAAAABAhESAzEhUSJSMkFhE//aAAwDAQACEQMRAD8A29BBBAEEEEAQURe98YDgYfO4eaoqoM26SvpFWRNrnVCqpvlj+MetDyx/HKvKbXKqCpvlr+OetH5a/jFOTa41QVN8tk4xSvLX8Zycm1wQVSbbZOMUfl0vHPWnJtbEFVPL5eO5AW+XjlOTa1oKsC9JeMeofcnG3vLxu4Jyu1jQUAL4k29wTjb4fzdSc02m0FD/AOKP5upH/iL9o6k5NpdBRItz9vcjNsft7h9yaNpVBRYtb9vs+5ELY/b3Jo2lUFFG1v43cERtT9p6gmjaWQUR5Y/ae5Jda37T1JpNplBQnlb9qLyp+1OTacQUGLS/aUBanbU5NpxBQZtT9pSHWh+1OTpP1Qqq66d+09yZfan7SnJ0tFUKqpOtL+Me5MSWt/GV5Ol0qhVUN9sk47u5NG1ycYpydNBqhVZ0bQ/jHrKG7v456ynKdNFqgqHYL4kjfXE5w4QdPUdaud320Sxhw4fapZpqXbpQQQWVBAIIBAEEEEAQQQQZzZbSXWy2hxJpaABp4NyjXcVFWH/OW40/OSOqONSTiuk9MX2ViQxJuqPEFULHrR4k2HJQKBYCOniqSEoEoo0rChiQQBGDzoAIIDR1RBKCBTTzJ5rE0xONcgeCWAm2lLBUC2hKCS1Lr4ogOiLqRoICp0IyOjvQqiqgIhEUolJKBKItKVVJIQEAEKoi5EVUHiSSUVUlxQJITbkpzkRdzIhp4TL2J958UTR8aVQy6NMuj2p57ejvTTvWgac1EAluamyQgBarZkp7weZ59gVSB8UVpyP96kGyUj9lqzl6ax9p5BBBc2wQCCAQBBBQd/31uf5Nh886zxQftKsHZb76jiNPSdxRwdJ4FFyZSSH0WtaOguKgC7hJHOSVGWzLCxwuwyTNadlVvUY2l47O1rnuFayPMjudxABpsFGjQlFRFiyzsUrsLJ2E7KqaBqKjUdmoqobPjT/RJqUtxSaoDb6koEJBcEpp2IHWJwFNtcnWjmQFRKAR08aUYRQHQEdEYA2I8HOoE0KMBLojDUCcKWwoUSggUEtoSB60tqocFUYSAl18UUCggip40oBqBRCKnR1FFXpQJQHRJPjSh1JJd4ogNESk1R4UQCkFHRANVCD6kknxROFiLD4ogbSHerrTrh0pDghTZTbk8R4qm3DoVQy5niiYeAnnhMvCBiQhMkp9w2pss0oG261N2S9DGCI3YQTiILA7TQA6ajYovBt+xR1vv+zQ++StbzV0pVi9WW+ZDwMePkksd1OqD1qTsttZJXCdI1tOhzekLLLDlnZHmkc7SelT3+IP0Oa7C9vou115ncZp2LFxa2viAUbcN9NtMWIDC9pwSM4WvGsc4Ogg7CpILDTjve8m2eCSV2pjS7pI1D1mg9aou6uccTjVzvOd0nX45l152rywWeCL460Rgja1pxEdYC4Rr9a3ixkrF63qbRahZmF4Y330tNHO1Esa4ejrFTrqQBTSRKOyXsjdLY2sbo80adPyia4jzqFzfWElkkz/AEpcLhp0gOq4k7KlysM4dpFdBG3TXgPjathMVwWR58+JsraUwP0Ec7HtoWEbQoawXi6xWoWd7nOglJ3LGcT4yCfMedGLRpDuEa9Km7FC6tK1HTUgj7FBZzbOBCyatHsJI2nCMQ6iGpYLo8pOOq5LFMTEwk1OEJ3FREO0POnGVTbSnYxpUGaWrLG3RzPaJmkB7gA6FhAAcaCoAPeu6x5xrSKbpFDIPkl8R7y8exVe9T+Xl+kf9Yq/WfIWCWCN4LmOfGxx4RVzATwjhPOvNLnfTnvL+nRYc4tmdolbJAdrm42dqOtPWArNYLfFM3FE9kjeMxwcOgkHQs4vDIe0xaWASN+Tr6tar9HRyYgXxSj4bSWPHMSNfQahP+tn8od2e4sFtyhtwkeBangBzqDcYNAqaDTHVX7Jq0vkskL5HYnujBc6gFTp00aAB6gslNqJNSSSdZOsnaaLVMkT7hg+jHtKeLK23dTx5W2qPlBf9tba5mx2qRjWyuDWhsZDQDoAqyvWr5kla3yWKF8ji97mnE40BcQ9wqQABqAWaZSf5yf6Z/tWi5Dn/wDPg+a/949Xx5W5WVcLblYn0EmqAK9DqomVmUdshtT2QzNYwBtGmFjyKsaT5x0nSSrLkdeUs9ka+Z2N+OVpcGhgIbI5o80aBoAVKy1Pu2ToZ9RqtmQB9wt+km/evXmwytzsrljlblYLKzK2WyPa2OJjy5uLE+QtA0kUwtaSdW0KsyZxLcdXkzP/AFPd3ukp3LtzjH8tH9H/ABvXVkDdcMsD3SRhzmylgJrqDI3cB06XnWpcs7ncZWbcrlzKhP8Azy8PjYv+OPtclDOBeA+HAemz/hkC0P8AwKzfERdGAfcmn5KWN35vGOgYfqkLXHk/ZrnP7UmLOXbB6UVmf0CSLvxPVyyUyj8tic8xbk5jywtD90B81rqg4Ro87VTgXNaMgbGdTHt+bIf4qruuC4mWRj2Mc4h78fnUqDha2minFHWtYTOX8vS49b+XLlflE+xxscyJshe4t895Y1tBWuhriejQqZLnGtztTbKz/wBckhHrMgHcpzOi/wBzxfSH6qgs3FjimknErGyBrIyMTcVCXPrTZqCzncrnzKmVy3qGTl3eHx0I6LO37XFEMurw+PjPTZ2fYQtEbk5ZOTx9gJwZO2Xk8XYCceT9jWf2z2LORbm+k2yyfoyRHrDnDuVtyPyvNtMjXQ7k+IMJ/KCRrg8vAocII9A6xwqHzlXbFDZ4zHGxhc81wtpWgGvrK5s0nvtpP+3B3OmTG5TLm0lu9VZ8rspH2NjCyJspkLh50hjDQ0N06Gku9LVoVNmzhW93oizxjYI3yEetzwO5T2dA0jh+dJ7GKq5J3tZoZ3G0kbmYiBWN0gx42nUwGmjEs55Zd8y6TLK9cwmXK68DrtNPmwRAftNKZ/8ALrwH50T0wQn2MCuJynub/b/40n8tNvyjub/b/wCNJ/LV5y/ZdZfatxZfW5vpGzydMLmHrY+ncrPkrlY+1vfG+FsbmMD6teXhwLsNKFoLe9V/Kq9rvlhaLKAH7oCaQuj8zC6ulzRwluhPZsx7pm+hb+8VxyymXNu0lvWl7LE26NdpKZkJXodXG5ibcF0k7fampCDo/qqKJlvlQ9rxZbOfyjgMTteEONABtceAf0XPc2bSoD7TI4PNCQDV9flPOmvMFGZBs3e8pp36mmSSpqdJdhZtPmt9gWkWmYHhGLWCNII2J7VX7fm5sz2UYS1+sONDXp+8UKjbrntFgkbHO7HC84Q7WWP00a6unTQ0PDSmuisz7YcYB/qDwerWmsqJwbDM0gHdYjp4WyRUkjeOgtSwTdyWwQ2tjwfMnpC8cBcfe3dNfN/TWgBYzJanC7xLpDmMjlGgaCxzXCnUtljdUA7QCsZLiyXP08tFjfwNlOnnp/RdljnDgx4OggO4dRoVK547gNpux5aKvhIlH6OvuVByBvfHZmsOtugdGzpGkJjTJ03FOyzF1neQ1zJNzNTQOaamCTTwOZRtdrVYHxg6sWLVWmgga9Fa6Dw8+hR9/ZPstbRU7nMwUZLTEC3XucrfhMrp0aQdI561PJfFl0NhMrdQcweUMpzEflAOY6lvaL7HZ9AOojQecbR44FQsrLf5dbIrNF5zBVriNII0bo7RwBo66bU0x99WrzXMdE06y9os7Kc9fPcOYVCtGTOSbLG0kHdJX+nKRSo4rB8Fvt1ngpPYmY4g1oA4BSn904D40IFnjQjwKoU1vMnma00GJYFFBjF8O90S/SP+sVs1yD3LB9DD+7aqjeGbcSyOeJsOIk0w11q63fDucUbCa4I2MrSlcLQ2vcuWGNlu2ZNOhrVxXncENoFJGgnUHjQ4evh6Cu8OS2ldLJW9bYbb2Bkr2trRriBXmNFrORw9wWf6Me0qGtWbSKR7nbs8FxJ9AcJ+crTc93Cz2eOEOxCNuHERQnSTWnrXHx4XG1zwx1WTZUOpbZ/pX/WKlbizhCz2dkJs0jzHiGMSMANXudUAmo9JXC88h7NO4vcHBziXEg8J+zSop+ayI+jM4dLK/wASzzljbYc2W2OUZ1hySb9bF96UM6g5JL+tj+wp8ZrWfHu/Vj8adbmvi4Z5PUwD2krW/J9H5qffN8eUzulwGPFhGEuDiMLQNY0cC0LN8w+Qt+km/euTMGbayj0nTP8A02tHc2verHdt3RWeMRxNwsBJAqXaXEkmpNdJJKnjwymVtTHCy21Rc5IpPH9H/G9ReTuWb7GxzBC2Vrnl9d1MbgS1jaeg4EeZ3rRr2ycs9pIMoJIFAQSDSpNKGo1k8HCoaXNtZiNDpAduv2EexTLDOZXLEuOXW4jBnaHDY5PVNGfaAkPzu8WxPPzrQxvsa5dTs1rDqmd+r/8ApJ3qmcM7v1Y/Em/J9H5oi0Z17W70LNZ4+d8j5T1NDB3q1Zvr7tFrglfOWFzZsIwMwNDdzY6lKmulx0k8K57Pmvso9J8r/WGjuFe9WK6rnhszCyFgYCcR0k1dQCpLieABdMe9/k1Ot/Kr51R7mi+kP1VTsj8qWWGSVz45JBIxjRueGoLXOJrjc3jBaxfFzRWpgZM2oBqKHCQaUqP6qo2nNVET5kz28zmh3eKexZyxy66iWXe4Judyz8mtX/V/MR77tn5Pav8Aq/mLndmm2Tjq/ok70rq+/inzSfsCb8n0byRWWWW0dtjYxkcrMDi4l+ClCKUGFxUjmk98tPzIfrSrqhzTx18+0OPM2MDvJPsVlyfyYgseMxY6vDQ5znVqG4iNAAA9Ipjjl11SS73VezrGkUHz5PYxVnI3JxltdKHPLdzDDoFa4y8cJHE71pV/5PxWwMEpcAwuIDTSuIDXo5kxk/krDY3PdE553QMBDiCBgLiKUA45S+PeW76Lju7Qj818NNEr684B/iUVb82czRWJ7H8xOE94p3rSqlDEOdavixXiMJvCwywOwyNLHDSA5tQaHZqcOgq+5A5QxTYohBHBMxuIljaMkZUDE0nzhQkVaSdY0ngnMpMl47Zg3R727niphppxU11+auO5MjYbJLujHyOJY5hDqUo4tNdHzB1qY4XHL49Jjjq/4nyehIcEHO5k0Xcy7tCe0eKJOEDTzoz41puRBnd0MbYrynieS1r5HYXVLfycx3SJwcKUFcTekFXB0HA3RSu01rpNSdNedN35crbQGuBDJoq7nIW4mkHXFK34UZ6wdI54x14WuHQ+yyEAa42m0MJGrc3RguoflAEJGtpOOzAuo7VWoNNI+/WojLljzC2Fn+q7cmna54oQOgaTzB2xcf8Aj9umOGKyPZ8pzXNp0l4a0damLFYHjC+0Pa+RjS1oHvcTXaXYdAxOPC6g0AAADXU2Yv8AZhsRibrkMUDR8qR4AGn1rZIW0aBsAHUFkuTkPl15RgCsNjO7vdXQZaERt9rvUtbC5ZVrEmSMOBBFQRQjmKw3KK4DdNrcS1xsU7sQc3XC87Pu4Ro2U3Rc14XdHPG6OVoexwoQRVZaZE2+cLQXOa6N3oytPmnp4WnmOlSVkt+MeaWnoKj8o8zFoiLnXfNRrtcD9LejToI6VndvyevezO0wSs546lp6BU0W+mdNdYCddSn26FR83d9SyseyYOxsNDi19R1a1dRItT5Q8HBKDuZM60YpREPB6OtUwHJ0OKB1r6JYemKpbUD7XpwOXOE61FOh6VjTSFUDwej3RMFyGJB0telY1zCRKxoH6pWJMB6G69CDoxpYfz+Opc26IxIER0h6MOXNuviqPdelB0ghJcmN0RmXxQIHCfGhEE06XnRCXnQP4kSaMiPHoQLcSkOcUReNqIvQEXnaUN08aU25yQXDYqh4PQMyYxepAvQObp4qmnyeK1SS9JxIDJqkU8VRoF9P7ICKaeluckOeqhpzdi5nyU4ady6ZHeNay7KC0W+e0ubZ4pnta4t8zQKjWKkGh+9S/Cz5aBPejBrfU7K1PqFdaat9hllAaasdJ73CPfng/CcP9Nm1x9QKjMj8hr1riIjstdcrvys4HyS7Qw84AWpZP5LRWUEgukldpfM84nuPOSsXL6bmJGSGTDLDZhG3S9xxyO4zzr9Q1DoU4EEAsNAggggCIhGggxYNpfFvoKDE3UOGgU0yWigbTJS+baNrm9wb96l2v6F1x9MX27BKEoSLlEvR7EtsqqOsAJdVx7oliX1oOprk4JOhcQlSsdP7VQdgeE42YeAo7dUBMgk9150MYUe2dOC0DnQd2MIYguA2obUBauc9aDsLggH+KLk3cozaK8CJt2hyGNcrZUHS9PWht1iQcyG6FcZkR7t4oht2klFj2rkEqUJxtQdJlQEvQucTDb3It150NurdUbZFyCQFLa6v9lUdO6oF/MmhXakEnm60Du6+NCIyrmc48yKOTwNCDpLkAVzOm8VRiZA+4JLn+PATZqkF/iv3IFk8yKtP7pDnevpTYKB3dChi6UjEmnSDagfc7n9iZrT+6bMvipTTpSFUPSS+K1UxmzYBZpqcrm7wxVuSWuug7lYs1zq2SU7bVMfVRixn6bw9riggguToCAQQCAII6IUQEgjohRBgecyyyWK83zva/wAntGF26MFTG9opq1EbQfsUHa8twwfk7RFIOdj2O9YIp3r0hbbvjmYWSMa9p4HCoUGc3F28ki7Ku008+PzmzDgafWibnRm4rR616D3t7t5JF2UN7e7eSRdlOqaef99Kbit6/wCiPfTm4jVv+9vdvJIuyhvb3byWLsp1TTAN9OXgaEN9SbitW/72928ki7KG9vdvJYuym6aYDvqTcVvegc6svFat+3t7t5JF2UN7e7eSRdlOqajBN9aTiDrQOdOQ/Bb1/wDyt73t7t5JF2UN7e7eSxdlXqmmC758nyOs/cjZnRk2R9/3Led7e7eSRdlDe3u3kkXZTqmmEtznP4cA/SNPqrojzlO4XwD9Z9jFt29vdvJIuyhvb3byWLsp1TUYxHnI2zQdUn4EN8k/HQdUh/gWz72928ki7KG9vdvJYuynVNRjQzjDhnh7L/wpO+P/AL0HVJ+BbPvb3bySLsob2928ki7KdU1GL745+Og6pPwIznLd8dB/2fgWz72928ki7KG9vdvJIuyp1TUYuc5rvjYD6pPwJLc6Th8OL1YvtYtq3t7t5JF2UN7e7eSRdlXqmoxR2dWTjQ/tfgTTs7Eu2M+sj+Fbhvb3byWLsob2928ki7KdU1GIszsS8O5ftfhR76z9sf7X2rbd7e7eSRdlDe3u3kkXZTqmoxTfRcfhRDpDvuS98wn/AFYQfmv/AAraN7e7eSRdlDe3u3ksXZTqpzGMDOSTrms49Uh/gTwzjj4+Dqk/lrYd7e7eSRdlDe3u3ksXZTqrzGRw5xAddos456S/YxdQy5afzuz9mX7WLU97i7eSxdlDe4u3ksXZTqmoy1+WcYH+cs3VL/LXEcuW8ts3Zm/lrX97i7eSxdlFvb3bySLsp1TmMhGXzR+d2Xpwzfy1zTZxiNU9nd0CT7WLZ97e7eSRdlDe3u3ksXZTqnMYdLnPfwOjPqd9yZGcx51mPp877lu+9vdvJIuyhvb3bySLsp1TmMkuK/mWtwa6YvcSAIIGPMj+Z0jmhsbdrtPMFuFx3aIIWswtafSIb6IJ4BzAUFTrpXhSLqyZstm94hjjJ4WtAPWpOiluyTQkEdEKKKJAI6IU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754167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89154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33400"/>
            <a:ext cx="4854855" cy="523220"/>
          </a:xfrm>
          <a:prstGeom prst="rect">
            <a:avLst/>
          </a:prstGeom>
          <a:ln/>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800" b="1" dirty="0" smtClean="0"/>
              <a:t>Impulse Drives: Safety Features</a:t>
            </a:r>
            <a:endParaRPr lang="en-US" sz="2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01535"/>
            <a:ext cx="1703366" cy="1554480"/>
          </a:xfrm>
          <a:prstGeom prst="rect">
            <a:avLst/>
          </a:prstGeom>
        </p:spPr>
      </p:pic>
    </p:spTree>
    <p:extLst>
      <p:ext uri="{BB962C8B-B14F-4D97-AF65-F5344CB8AC3E}">
        <p14:creationId xmlns:p14="http://schemas.microsoft.com/office/powerpoint/2010/main" val="21158087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dirty="0" smtClean="0"/>
              <a:t>IMPULSE Drives</a:t>
            </a:r>
          </a:p>
        </p:txBody>
      </p:sp>
      <p:pic>
        <p:nvPicPr>
          <p:cNvPr id="921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686"/>
          <a:stretch/>
        </p:blipFill>
        <p:spPr bwMode="auto">
          <a:xfrm rot="-5400000">
            <a:off x="2475671" y="324395"/>
            <a:ext cx="4202184" cy="701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814658"/>
      </p:ext>
    </p:extLst>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02753" y="-467498"/>
            <a:ext cx="3730625" cy="878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IMPULSE Drives</a:t>
            </a:r>
            <a:endParaRPr lang="en-US" dirty="0"/>
          </a:p>
        </p:txBody>
      </p:sp>
    </p:spTree>
    <p:extLst>
      <p:ext uri="{BB962C8B-B14F-4D97-AF65-F5344CB8AC3E}">
        <p14:creationId xmlns:p14="http://schemas.microsoft.com/office/powerpoint/2010/main" val="914091994"/>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sz="quarter" idx="13"/>
          </p:nvPr>
        </p:nvSpPr>
        <p:spPr/>
        <p:txBody>
          <a:bodyPr/>
          <a:lstStyle/>
          <a:p>
            <a:r>
              <a:rPr lang="en-US" dirty="0" smtClean="0"/>
              <a:t>IMPULSE•VG+ Series 4 Start-Up Procedure</a:t>
            </a:r>
          </a:p>
          <a:p>
            <a:pPr lvl="1"/>
            <a:r>
              <a:rPr lang="en-US" dirty="0" smtClean="0"/>
              <a:t>Initial Inspection</a:t>
            </a:r>
          </a:p>
          <a:p>
            <a:pPr lvl="1"/>
            <a:r>
              <a:rPr lang="en-US" dirty="0" smtClean="0"/>
              <a:t>Check Programming Parameters</a:t>
            </a:r>
          </a:p>
          <a:p>
            <a:pPr lvl="1"/>
            <a:r>
              <a:rPr lang="en-US" dirty="0" smtClean="0"/>
              <a:t>Check Encoder Connections</a:t>
            </a:r>
          </a:p>
          <a:p>
            <a:pPr lvl="1"/>
            <a:r>
              <a:rPr lang="en-US" dirty="0" smtClean="0"/>
              <a:t>Confirm Rotation of Motor</a:t>
            </a:r>
          </a:p>
          <a:p>
            <a:pPr lvl="1"/>
            <a:r>
              <a:rPr lang="en-US" dirty="0" smtClean="0"/>
              <a:t>Auto Tune Motor</a:t>
            </a:r>
          </a:p>
          <a:p>
            <a:pPr lvl="1"/>
            <a:r>
              <a:rPr lang="en-US" dirty="0" smtClean="0"/>
              <a:t>Take No-Load Reading</a:t>
            </a:r>
          </a:p>
          <a:p>
            <a:pPr lvl="1"/>
            <a:r>
              <a:rPr lang="en-US" dirty="0" smtClean="0"/>
              <a:t>Load Test</a:t>
            </a:r>
          </a:p>
          <a:p>
            <a:pPr lvl="1"/>
            <a:r>
              <a:rPr lang="en-US" dirty="0" smtClean="0"/>
              <a:t>Check Brake Proving</a:t>
            </a:r>
          </a:p>
          <a:p>
            <a:pPr lvl="1"/>
            <a:r>
              <a:rPr lang="en-US" dirty="0" smtClean="0"/>
              <a:t>Save Parameters</a:t>
            </a:r>
          </a:p>
          <a:p>
            <a:endParaRPr lang="en-US" dirty="0" smtClean="0"/>
          </a:p>
        </p:txBody>
      </p:sp>
      <p:sp>
        <p:nvSpPr>
          <p:cNvPr id="94215"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94212" name="Rectangle 5"/>
          <p:cNvSpPr>
            <a:spLocks noChangeArrowheads="1"/>
          </p:cNvSpPr>
          <p:nvPr/>
        </p:nvSpPr>
        <p:spPr bwMode="auto">
          <a:xfrm>
            <a:off x="1905000" y="1609725"/>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000" b="1" dirty="0">
              <a:latin typeface="Arial" pitchFamily="34" charset="0"/>
            </a:endParaRPr>
          </a:p>
        </p:txBody>
      </p:sp>
    </p:spTree>
    <p:extLst>
      <p:ext uri="{BB962C8B-B14F-4D97-AF65-F5344CB8AC3E}">
        <p14:creationId xmlns:p14="http://schemas.microsoft.com/office/powerpoint/2010/main" val="369794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sz="quarter" idx="13"/>
          </p:nvPr>
        </p:nvSpPr>
        <p:spPr/>
        <p:txBody>
          <a:bodyPr/>
          <a:lstStyle/>
          <a:p>
            <a:r>
              <a:rPr lang="en-US" dirty="0" smtClean="0"/>
              <a:t>IMPULSE•VG+ Series 4 Start-Up Procedure</a:t>
            </a:r>
          </a:p>
          <a:p>
            <a:pPr lvl="1"/>
            <a:r>
              <a:rPr lang="en-US" dirty="0" smtClean="0"/>
              <a:t>Customer Approval</a:t>
            </a:r>
          </a:p>
          <a:p>
            <a:pPr lvl="1"/>
            <a:r>
              <a:rPr lang="en-US" dirty="0" smtClean="0"/>
              <a:t>Final Constant Upload</a:t>
            </a:r>
          </a:p>
        </p:txBody>
      </p:sp>
      <p:sp>
        <p:nvSpPr>
          <p:cNvPr id="9523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385203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IMPULSE Drives</a:t>
            </a:r>
          </a:p>
        </p:txBody>
      </p:sp>
      <p:sp>
        <p:nvSpPr>
          <p:cNvPr id="8" name="Subtitle 7"/>
          <p:cNvSpPr>
            <a:spLocks noGrp="1"/>
          </p:cNvSpPr>
          <p:nvPr>
            <p:ph type="subTitle" idx="4294967295"/>
          </p:nvPr>
        </p:nvSpPr>
        <p:spPr>
          <a:xfrm>
            <a:off x="1524000" y="2667000"/>
            <a:ext cx="6400800" cy="1752600"/>
          </a:xfrm>
          <a:prstGeom prst="rect">
            <a:avLst/>
          </a:prstGeom>
        </p:spPr>
        <p:txBody>
          <a:bodyPr/>
          <a:lstStyle/>
          <a:p>
            <a:pPr marL="0" indent="0" algn="ctr">
              <a:buNone/>
            </a:pPr>
            <a:r>
              <a:rPr lang="en-US" dirty="0" smtClean="0"/>
              <a:t>Thank you for your time this week!</a:t>
            </a:r>
            <a:endParaRPr lang="en-US" dirty="0"/>
          </a:p>
        </p:txBody>
      </p:sp>
    </p:spTree>
    <p:extLst>
      <p:ext uri="{BB962C8B-B14F-4D97-AF65-F5344CB8AC3E}">
        <p14:creationId xmlns:p14="http://schemas.microsoft.com/office/powerpoint/2010/main" val="117673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22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58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Impulse Drives: Safety Features</a:t>
            </a:r>
            <a:endParaRPr lang="en-US" b="1"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682020" cy="494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72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86925" cy="891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87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Diagram of VFD Process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676400"/>
            <a:ext cx="8343754" cy="419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04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20450" cy="854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60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06075" cy="1108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55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Section B will include</a:t>
            </a:r>
          </a:p>
          <a:p>
            <a:pPr lvl="1"/>
            <a:r>
              <a:rPr lang="en-US" dirty="0" smtClean="0"/>
              <a:t>Terms associated with IMPULSE drives in overhead crane applications</a:t>
            </a:r>
          </a:p>
          <a:p>
            <a:pPr lvl="1"/>
            <a:r>
              <a:rPr lang="en-US" dirty="0" smtClean="0"/>
              <a:t>Basic theory of IMPULSE AC Adjustable Frequency Drives</a:t>
            </a:r>
          </a:p>
          <a:p>
            <a:pPr lvl="1"/>
            <a:r>
              <a:rPr lang="en-US" dirty="0" smtClean="0"/>
              <a:t>Programming of IMPULSE</a:t>
            </a:r>
            <a:r>
              <a:rPr lang="en-US" baseline="30000" dirty="0" smtClean="0"/>
              <a:t>®</a:t>
            </a:r>
            <a:r>
              <a:rPr lang="en-US" dirty="0" smtClean="0">
                <a:sym typeface="Symbol"/>
              </a:rPr>
              <a:t></a:t>
            </a:r>
            <a:r>
              <a:rPr lang="en-US" dirty="0" smtClean="0"/>
              <a:t>G+ Mini and IMPULSE</a:t>
            </a:r>
            <a:r>
              <a:rPr lang="en-US" baseline="30000" dirty="0" smtClean="0"/>
              <a:t>®</a:t>
            </a:r>
            <a:r>
              <a:rPr lang="en-US" dirty="0" smtClean="0">
                <a:sym typeface="Symbol"/>
              </a:rPr>
              <a:t></a:t>
            </a:r>
            <a:r>
              <a:rPr lang="en-US" dirty="0" smtClean="0"/>
              <a:t>G+/VG+ Series 4 drives </a:t>
            </a:r>
          </a:p>
          <a:p>
            <a:pPr lvl="1"/>
            <a:r>
              <a:rPr lang="en-US" dirty="0" smtClean="0"/>
              <a:t>Trouble shooting of IMPULSE</a:t>
            </a:r>
            <a:r>
              <a:rPr lang="en-US" baseline="30000" dirty="0" smtClean="0"/>
              <a:t>®</a:t>
            </a:r>
            <a:r>
              <a:rPr lang="en-US" dirty="0" smtClean="0">
                <a:sym typeface="Symbol"/>
              </a:rPr>
              <a:t></a:t>
            </a:r>
            <a:r>
              <a:rPr lang="en-US" dirty="0" smtClean="0"/>
              <a:t>G+ Mini and IMPULSE</a:t>
            </a:r>
            <a:r>
              <a:rPr lang="en-US" baseline="30000" dirty="0" smtClean="0"/>
              <a:t>®</a:t>
            </a:r>
            <a:r>
              <a:rPr lang="en-US" dirty="0" smtClean="0">
                <a:sym typeface="Symbol"/>
              </a:rPr>
              <a:t></a:t>
            </a:r>
            <a:r>
              <a:rPr lang="en-US" dirty="0" smtClean="0"/>
              <a:t>G+/VG+ Series 4 drives      </a:t>
            </a:r>
            <a:endParaRPr lang="en-US" dirty="0"/>
          </a:p>
        </p:txBody>
      </p:sp>
      <p:sp>
        <p:nvSpPr>
          <p:cNvPr id="3" name="Title 2"/>
          <p:cNvSpPr>
            <a:spLocks noGrp="1"/>
          </p:cNvSpPr>
          <p:nvPr>
            <p:ph type="title"/>
          </p:nvPr>
        </p:nvSpPr>
        <p:spPr/>
        <p:txBody>
          <a:bodyPr/>
          <a:lstStyle/>
          <a:p>
            <a:r>
              <a:rPr lang="en-US" dirty="0" smtClean="0"/>
              <a:t>IMPULSE</a:t>
            </a:r>
            <a:r>
              <a:rPr lang="en-US" baseline="30000" dirty="0" smtClean="0"/>
              <a:t>®</a:t>
            </a:r>
            <a:r>
              <a:rPr lang="en-US" dirty="0" smtClean="0"/>
              <a:t> Drives</a:t>
            </a:r>
            <a:endParaRPr lang="en-US" dirty="0"/>
          </a:p>
        </p:txBody>
      </p:sp>
    </p:spTree>
    <p:extLst>
      <p:ext uri="{BB962C8B-B14F-4D97-AF65-F5344CB8AC3E}">
        <p14:creationId xmlns:p14="http://schemas.microsoft.com/office/powerpoint/2010/main" val="1395325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r>
              <a:rPr lang="en-US" dirty="0" smtClean="0"/>
              <a:t>Application Questionnaire</a:t>
            </a:r>
          </a:p>
          <a:p>
            <a:pPr lvl="1"/>
            <a:r>
              <a:rPr lang="en-US" dirty="0" smtClean="0"/>
              <a:t>Hoist Manufacturer</a:t>
            </a:r>
          </a:p>
          <a:p>
            <a:pPr lvl="1"/>
            <a:r>
              <a:rPr lang="en-US" dirty="0" smtClean="0"/>
              <a:t>Motor Data</a:t>
            </a:r>
          </a:p>
          <a:p>
            <a:pPr lvl="1"/>
            <a:r>
              <a:rPr lang="en-US" dirty="0" smtClean="0"/>
              <a:t>Special Motor Type</a:t>
            </a:r>
          </a:p>
          <a:p>
            <a:pPr lvl="1"/>
            <a:r>
              <a:rPr lang="en-US" dirty="0" smtClean="0"/>
              <a:t>Brake Type</a:t>
            </a:r>
          </a:p>
          <a:p>
            <a:pPr lvl="1"/>
            <a:r>
              <a:rPr lang="en-US" dirty="0" smtClean="0"/>
              <a:t>Facility Data</a:t>
            </a:r>
          </a:p>
          <a:p>
            <a:pPr lvl="1"/>
            <a:r>
              <a:rPr lang="en-US" dirty="0" smtClean="0"/>
              <a:t>New or Existing Application</a:t>
            </a:r>
          </a:p>
          <a:p>
            <a:pPr lvl="1"/>
            <a:r>
              <a:rPr lang="en-US" dirty="0" smtClean="0"/>
              <a:t>Equipment Data</a:t>
            </a:r>
          </a:p>
          <a:p>
            <a:pPr lvl="1"/>
            <a:r>
              <a:rPr lang="en-US" dirty="0" smtClean="0"/>
              <a:t>Other Options Required</a:t>
            </a:r>
          </a:p>
          <a:p>
            <a:pPr lvl="0"/>
            <a:endParaRPr lang="en-US" dirty="0" smtClean="0"/>
          </a:p>
          <a:p>
            <a:endParaRPr lang="en-US" dirty="0"/>
          </a:p>
        </p:txBody>
      </p:sp>
      <p:sp>
        <p:nvSpPr>
          <p:cNvPr id="3" name="Title 2"/>
          <p:cNvSpPr>
            <a:spLocks noGrp="1"/>
          </p:cNvSpPr>
          <p:nvPr>
            <p:ph type="title"/>
          </p:nvPr>
        </p:nvSpPr>
        <p:spPr/>
        <p:txBody>
          <a:bodyPr/>
          <a:lstStyle/>
          <a:p>
            <a:r>
              <a:rPr lang="en-US" dirty="0" smtClean="0"/>
              <a:t>IMPULSE Drives</a:t>
            </a:r>
            <a:endParaRPr lang="en-US" dirty="0"/>
          </a:p>
        </p:txBody>
      </p:sp>
    </p:spTree>
    <p:extLst>
      <p:ext uri="{BB962C8B-B14F-4D97-AF65-F5344CB8AC3E}">
        <p14:creationId xmlns:p14="http://schemas.microsoft.com/office/powerpoint/2010/main" val="205677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CMAA Crane Classification</a:t>
            </a:r>
          </a:p>
          <a:p>
            <a:pPr lvl="1"/>
            <a:r>
              <a:rPr lang="en-US" dirty="0" smtClean="0"/>
              <a:t>Class A – Standby/Infrequent Service</a:t>
            </a:r>
          </a:p>
          <a:p>
            <a:pPr lvl="1"/>
            <a:r>
              <a:rPr lang="en-US" dirty="0" smtClean="0"/>
              <a:t>Class B – Light Service</a:t>
            </a:r>
          </a:p>
          <a:p>
            <a:pPr lvl="1"/>
            <a:r>
              <a:rPr lang="en-US" dirty="0" smtClean="0"/>
              <a:t>Class C – Moderate Service</a:t>
            </a:r>
          </a:p>
          <a:p>
            <a:endParaRPr lang="en-US" dirty="0" smtClean="0"/>
          </a:p>
          <a:p>
            <a:endParaRPr lang="en-US" dirty="0"/>
          </a:p>
        </p:txBody>
      </p:sp>
      <p:sp>
        <p:nvSpPr>
          <p:cNvPr id="3" name="Title 2"/>
          <p:cNvSpPr>
            <a:spLocks noGrp="1"/>
          </p:cNvSpPr>
          <p:nvPr>
            <p:ph type="title"/>
          </p:nvPr>
        </p:nvSpPr>
        <p:spPr/>
        <p:txBody>
          <a:bodyPr/>
          <a:lstStyle/>
          <a:p>
            <a:r>
              <a:rPr lang="en-US" dirty="0" smtClean="0"/>
              <a:t>IMPULSE Drives</a:t>
            </a:r>
            <a:endParaRPr lang="en-US" dirty="0"/>
          </a:p>
        </p:txBody>
      </p:sp>
    </p:spTree>
    <p:extLst>
      <p:ext uri="{BB962C8B-B14F-4D97-AF65-F5344CB8AC3E}">
        <p14:creationId xmlns:p14="http://schemas.microsoft.com/office/powerpoint/2010/main" val="108469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89154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33400"/>
            <a:ext cx="4854855" cy="523220"/>
          </a:xfrm>
          <a:prstGeom prst="rect">
            <a:avLst/>
          </a:prstGeom>
          <a:ln/>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800" b="1" dirty="0" smtClean="0"/>
              <a:t>Impulse Drives: Safety Features</a:t>
            </a:r>
            <a:endParaRPr lang="en-US" sz="2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01535"/>
            <a:ext cx="1703366" cy="1554480"/>
          </a:xfrm>
          <a:prstGeom prst="rect">
            <a:avLst/>
          </a:prstGeom>
        </p:spPr>
      </p:pic>
    </p:spTree>
    <p:extLst>
      <p:ext uri="{BB962C8B-B14F-4D97-AF65-F5344CB8AC3E}">
        <p14:creationId xmlns:p14="http://schemas.microsoft.com/office/powerpoint/2010/main" val="412192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CMAA Crane Classification</a:t>
            </a:r>
          </a:p>
          <a:p>
            <a:pPr lvl="1"/>
            <a:r>
              <a:rPr lang="en-US" dirty="0" smtClean="0"/>
              <a:t>Class D – Heavy Service</a:t>
            </a:r>
          </a:p>
          <a:p>
            <a:pPr lvl="1"/>
            <a:r>
              <a:rPr lang="en-US" dirty="0" smtClean="0"/>
              <a:t>Class E – Severe Service</a:t>
            </a:r>
          </a:p>
          <a:p>
            <a:pPr lvl="1"/>
            <a:r>
              <a:rPr lang="en-US" dirty="0" smtClean="0"/>
              <a:t>Class F – Continuous Severe Duty</a:t>
            </a:r>
          </a:p>
          <a:p>
            <a:endParaRPr lang="en-US" dirty="0" smtClean="0"/>
          </a:p>
          <a:p>
            <a:endParaRPr lang="en-US" dirty="0"/>
          </a:p>
        </p:txBody>
      </p:sp>
      <p:sp>
        <p:nvSpPr>
          <p:cNvPr id="3" name="Title 2"/>
          <p:cNvSpPr>
            <a:spLocks noGrp="1"/>
          </p:cNvSpPr>
          <p:nvPr>
            <p:ph type="title"/>
          </p:nvPr>
        </p:nvSpPr>
        <p:spPr/>
        <p:txBody>
          <a:bodyPr/>
          <a:lstStyle/>
          <a:p>
            <a:r>
              <a:rPr lang="en-US" dirty="0" smtClean="0"/>
              <a:t>IMPULSE Drives</a:t>
            </a:r>
            <a:endParaRPr lang="en-US" dirty="0"/>
          </a:p>
        </p:txBody>
      </p:sp>
    </p:spTree>
    <p:extLst>
      <p:ext uri="{BB962C8B-B14F-4D97-AF65-F5344CB8AC3E}">
        <p14:creationId xmlns:p14="http://schemas.microsoft.com/office/powerpoint/2010/main" val="124849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0" indent="0" algn="ctr">
              <a:buNone/>
            </a:pPr>
            <a:r>
              <a:rPr lang="en-US" sz="2400" b="1" dirty="0" smtClean="0"/>
              <a:t>CMAA Crane Classifications Class A and B</a:t>
            </a:r>
          </a:p>
          <a:p>
            <a:r>
              <a:rPr lang="en-US" sz="2400" b="1" dirty="0" smtClean="0"/>
              <a:t>Class A (standby or Infrequent Ser</a:t>
            </a:r>
            <a:endParaRPr lang="en-US" sz="2400" b="1" dirty="0"/>
          </a:p>
        </p:txBody>
      </p:sp>
      <p:sp>
        <p:nvSpPr>
          <p:cNvPr id="7170" name="Title 1"/>
          <p:cNvSpPr>
            <a:spLocks noGrp="1"/>
          </p:cNvSpPr>
          <p:nvPr>
            <p:ph type="title"/>
          </p:nvPr>
        </p:nvSpPr>
        <p:spPr/>
        <p:txBody>
          <a:bodyPr/>
          <a:lstStyle/>
          <a:p>
            <a:r>
              <a:rPr lang="en-US" dirty="0" smtClean="0"/>
              <a:t>IMPULSE Drives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 y="3730625"/>
            <a:ext cx="8193088"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10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IMPULSE Drives</a:t>
            </a:r>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2286001"/>
            <a:ext cx="8869680" cy="1018875"/>
          </a:xfrm>
        </p:spPr>
      </p:pic>
      <p:sp>
        <p:nvSpPr>
          <p:cNvPr id="2" name="TextBox 1"/>
          <p:cNvSpPr txBox="1"/>
          <p:nvPr/>
        </p:nvSpPr>
        <p:spPr>
          <a:xfrm>
            <a:off x="1371600" y="1447800"/>
            <a:ext cx="6477000" cy="523220"/>
          </a:xfrm>
          <a:prstGeom prst="rect">
            <a:avLst/>
          </a:prstGeom>
          <a:noFill/>
        </p:spPr>
        <p:txBody>
          <a:bodyPr wrap="square" rtlCol="0">
            <a:spAutoFit/>
          </a:bodyPr>
          <a:lstStyle/>
          <a:p>
            <a:r>
              <a:rPr lang="en-US" sz="2800" b="1" dirty="0"/>
              <a:t>CMAA Crane </a:t>
            </a:r>
            <a:r>
              <a:rPr lang="en-US" sz="2800" b="1" dirty="0" smtClean="0"/>
              <a:t>Classifications Class </a:t>
            </a:r>
            <a:r>
              <a:rPr lang="en-US" sz="2800" b="1" dirty="0"/>
              <a:t>C</a:t>
            </a:r>
          </a:p>
        </p:txBody>
      </p:sp>
    </p:spTree>
    <p:extLst>
      <p:ext uri="{BB962C8B-B14F-4D97-AF65-F5344CB8AC3E}">
        <p14:creationId xmlns:p14="http://schemas.microsoft.com/office/powerpoint/2010/main" val="282581613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IMPULSE Drives</a:t>
            </a:r>
          </a:p>
        </p:txBody>
      </p:sp>
      <p:pic>
        <p:nvPicPr>
          <p:cNvPr id="92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0523" y="2014210"/>
            <a:ext cx="8957277" cy="1414790"/>
          </a:xfrm>
        </p:spPr>
      </p:pic>
      <p:sp>
        <p:nvSpPr>
          <p:cNvPr id="2" name="TextBox 1"/>
          <p:cNvSpPr txBox="1"/>
          <p:nvPr/>
        </p:nvSpPr>
        <p:spPr>
          <a:xfrm>
            <a:off x="1447800" y="1490990"/>
            <a:ext cx="6705600" cy="523220"/>
          </a:xfrm>
          <a:prstGeom prst="rect">
            <a:avLst/>
          </a:prstGeom>
          <a:noFill/>
        </p:spPr>
        <p:txBody>
          <a:bodyPr wrap="square" rtlCol="0">
            <a:spAutoFit/>
          </a:bodyPr>
          <a:lstStyle/>
          <a:p>
            <a:r>
              <a:rPr lang="en-US" sz="2800" b="1" dirty="0"/>
              <a:t>CMAA Crane </a:t>
            </a:r>
            <a:r>
              <a:rPr lang="en-US" sz="2800" b="1" dirty="0" smtClean="0"/>
              <a:t>Classifications Class </a:t>
            </a:r>
            <a:r>
              <a:rPr lang="en-US" sz="2800" b="1" dirty="0"/>
              <a:t>D</a:t>
            </a:r>
          </a:p>
        </p:txBody>
      </p:sp>
    </p:spTree>
    <p:extLst>
      <p:ext uri="{BB962C8B-B14F-4D97-AF65-F5344CB8AC3E}">
        <p14:creationId xmlns:p14="http://schemas.microsoft.com/office/powerpoint/2010/main" val="57179727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IMPULSE Drives</a:t>
            </a:r>
          </a:p>
        </p:txBody>
      </p:sp>
      <p:pic>
        <p:nvPicPr>
          <p:cNvPr id="102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6830" y="2057400"/>
            <a:ext cx="8869680" cy="1018875"/>
          </a:xfrm>
        </p:spPr>
      </p:pic>
      <p:sp>
        <p:nvSpPr>
          <p:cNvPr id="2" name="TextBox 1"/>
          <p:cNvSpPr txBox="1"/>
          <p:nvPr/>
        </p:nvSpPr>
        <p:spPr>
          <a:xfrm>
            <a:off x="1371600" y="1376690"/>
            <a:ext cx="6400800" cy="523220"/>
          </a:xfrm>
          <a:prstGeom prst="rect">
            <a:avLst/>
          </a:prstGeom>
          <a:noFill/>
        </p:spPr>
        <p:txBody>
          <a:bodyPr wrap="square" rtlCol="0">
            <a:spAutoFit/>
          </a:bodyPr>
          <a:lstStyle/>
          <a:p>
            <a:r>
              <a:rPr lang="en-US" sz="2800" b="1" dirty="0"/>
              <a:t>CMAA Crane </a:t>
            </a:r>
            <a:r>
              <a:rPr lang="en-US" sz="2800" b="1" dirty="0" smtClean="0"/>
              <a:t>Classifications Class </a:t>
            </a:r>
            <a:r>
              <a:rPr lang="en-US" sz="2800" b="1" dirty="0"/>
              <a:t>E</a:t>
            </a:r>
          </a:p>
        </p:txBody>
      </p:sp>
    </p:spTree>
    <p:extLst>
      <p:ext uri="{BB962C8B-B14F-4D97-AF65-F5344CB8AC3E}">
        <p14:creationId xmlns:p14="http://schemas.microsoft.com/office/powerpoint/2010/main" val="265426900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IMPULSE Drives</a:t>
            </a:r>
          </a:p>
        </p:txBody>
      </p:sp>
      <p:pic>
        <p:nvPicPr>
          <p:cNvPr id="112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2209800"/>
            <a:ext cx="8957548" cy="1295400"/>
          </a:xfrm>
        </p:spPr>
      </p:pic>
      <p:sp>
        <p:nvSpPr>
          <p:cNvPr id="2" name="TextBox 1"/>
          <p:cNvSpPr txBox="1"/>
          <p:nvPr/>
        </p:nvSpPr>
        <p:spPr>
          <a:xfrm>
            <a:off x="1447800" y="1447800"/>
            <a:ext cx="6477000" cy="523220"/>
          </a:xfrm>
          <a:prstGeom prst="rect">
            <a:avLst/>
          </a:prstGeom>
          <a:noFill/>
        </p:spPr>
        <p:txBody>
          <a:bodyPr wrap="square" rtlCol="0">
            <a:spAutoFit/>
          </a:bodyPr>
          <a:lstStyle/>
          <a:p>
            <a:r>
              <a:rPr lang="en-US" sz="2800" b="1" dirty="0"/>
              <a:t>CMAA Crane </a:t>
            </a:r>
            <a:r>
              <a:rPr lang="en-US" sz="2800" b="1" dirty="0" smtClean="0"/>
              <a:t>Classifications Class </a:t>
            </a:r>
            <a:r>
              <a:rPr lang="en-US" sz="2800" b="1" dirty="0"/>
              <a:t>F</a:t>
            </a:r>
          </a:p>
        </p:txBody>
      </p:sp>
    </p:spTree>
    <p:extLst>
      <p:ext uri="{BB962C8B-B14F-4D97-AF65-F5344CB8AC3E}">
        <p14:creationId xmlns:p14="http://schemas.microsoft.com/office/powerpoint/2010/main" val="221408072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HMI Classification</a:t>
            </a:r>
          </a:p>
          <a:p>
            <a:pPr lvl="1"/>
            <a:r>
              <a:rPr lang="en-US" dirty="0" smtClean="0"/>
              <a:t>H1 – Infrequent Service or Standby</a:t>
            </a:r>
          </a:p>
          <a:p>
            <a:pPr lvl="1"/>
            <a:r>
              <a:rPr lang="en-US" dirty="0" smtClean="0"/>
              <a:t>H2 – Light</a:t>
            </a:r>
          </a:p>
          <a:p>
            <a:pPr lvl="1"/>
            <a:r>
              <a:rPr lang="en-US" dirty="0" smtClean="0"/>
              <a:t>H3 – Standard</a:t>
            </a:r>
          </a:p>
          <a:p>
            <a:pPr lvl="1"/>
            <a:r>
              <a:rPr lang="en-US" dirty="0" smtClean="0"/>
              <a:t>H4 – Heavy</a:t>
            </a:r>
          </a:p>
          <a:p>
            <a:pPr lvl="1"/>
            <a:r>
              <a:rPr lang="en-US" dirty="0" smtClean="0"/>
              <a:t>H5 - Severe</a:t>
            </a:r>
          </a:p>
          <a:p>
            <a:endParaRPr lang="en-US" dirty="0"/>
          </a:p>
        </p:txBody>
      </p:sp>
      <p:sp>
        <p:nvSpPr>
          <p:cNvPr id="1229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260564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914400" y="1600200"/>
            <a:ext cx="76200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Mechanical Load Brake Hoists</a:t>
            </a:r>
          </a:p>
        </p:txBody>
      </p:sp>
      <p:pic>
        <p:nvPicPr>
          <p:cNvPr id="13317" name="Picture 5" descr="A:\mech_lb.jpg"/>
          <p:cNvPicPr>
            <a:picLocks noChangeAspect="1" noChangeArrowheads="1"/>
          </p:cNvPicPr>
          <p:nvPr/>
        </p:nvPicPr>
        <p:blipFill>
          <a:blip r:embed="rId3">
            <a:extLst>
              <a:ext uri="{28A0092B-C50C-407E-A947-70E740481C1C}">
                <a14:useLocalDpi xmlns:a14="http://schemas.microsoft.com/office/drawing/2010/main" val="0"/>
              </a:ext>
            </a:extLst>
          </a:blip>
          <a:srcRect l="6839" r="5614"/>
          <a:stretch>
            <a:fillRect/>
          </a:stretch>
        </p:blipFill>
        <p:spPr bwMode="auto">
          <a:xfrm>
            <a:off x="381000" y="2286000"/>
            <a:ext cx="692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400800" y="4159903"/>
            <a:ext cx="2646961" cy="189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93840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Mechanical Load Brake Hoists</a:t>
            </a:r>
          </a:p>
          <a:p>
            <a:pPr lvl="1"/>
            <a:r>
              <a:rPr lang="en-US" dirty="0" smtClean="0"/>
              <a:t>Defined by CMAA as a hoist control braking means</a:t>
            </a:r>
          </a:p>
          <a:p>
            <a:pPr lvl="1"/>
            <a:r>
              <a:rPr lang="en-US" dirty="0" smtClean="0"/>
              <a:t>Controls load during lowering</a:t>
            </a:r>
          </a:p>
          <a:p>
            <a:pPr lvl="1"/>
            <a:r>
              <a:rPr lang="en-US" dirty="0" smtClean="0"/>
              <a:t>Keeps load from falling if motor brake fails</a:t>
            </a:r>
          </a:p>
          <a:p>
            <a:pPr lvl="1"/>
            <a:r>
              <a:rPr lang="en-US" dirty="0" smtClean="0"/>
              <a:t>Supplements the electric motor brake</a:t>
            </a:r>
          </a:p>
          <a:p>
            <a:endParaRPr lang="en-US" dirty="0"/>
          </a:p>
        </p:txBody>
      </p:sp>
      <p:sp>
        <p:nvSpPr>
          <p:cNvPr id="1433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373324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Mechanical Load Brake Hoists</a:t>
            </a:r>
          </a:p>
          <a:p>
            <a:pPr lvl="1"/>
            <a:r>
              <a:rPr lang="en-US" dirty="0" smtClean="0"/>
              <a:t>Applying IMPULSE Drives</a:t>
            </a:r>
          </a:p>
          <a:p>
            <a:pPr lvl="2"/>
            <a:r>
              <a:rPr lang="en-US" dirty="0" smtClean="0"/>
              <a:t>Use the standard hoist amp-acity rating when selecting a drive</a:t>
            </a:r>
          </a:p>
          <a:p>
            <a:pPr lvl="2"/>
            <a:r>
              <a:rPr lang="en-US" dirty="0" smtClean="0"/>
              <a:t>Due to wear of the mechanical load brake, hoists require dynamic braking resistors</a:t>
            </a:r>
          </a:p>
          <a:p>
            <a:endParaRPr lang="en-US" dirty="0"/>
          </a:p>
        </p:txBody>
      </p:sp>
      <p:sp>
        <p:nvSpPr>
          <p:cNvPr id="1536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35076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22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58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8" name="Rectangle 2"/>
          <p:cNvSpPr txBox="1">
            <a:spLocks noChangeArrowheads="1"/>
          </p:cNvSpPr>
          <p:nvPr/>
        </p:nvSpPr>
        <p:spPr bwMode="auto">
          <a:xfrm>
            <a:off x="914400" y="1600200"/>
            <a:ext cx="76200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Worm Gear Hoists</a:t>
            </a:r>
          </a:p>
        </p:txBody>
      </p:sp>
      <p:pic>
        <p:nvPicPr>
          <p:cNvPr id="16389" name="Picture 4" descr="A:\FIG9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6294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31573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Worm Gear Hoists</a:t>
            </a:r>
          </a:p>
          <a:p>
            <a:pPr lvl="1"/>
            <a:r>
              <a:rPr lang="en-US" dirty="0" smtClean="0"/>
              <a:t>Considered by CMAA to be equipped with a controlled braking means</a:t>
            </a:r>
          </a:p>
          <a:p>
            <a:pPr lvl="1"/>
            <a:r>
              <a:rPr lang="en-US" dirty="0" smtClean="0"/>
              <a:t>Common misconception that all worm gears are self-locking or non-overhauling</a:t>
            </a:r>
          </a:p>
          <a:p>
            <a:endParaRPr lang="en-US" dirty="0"/>
          </a:p>
        </p:txBody>
      </p:sp>
      <p:sp>
        <p:nvSpPr>
          <p:cNvPr id="1741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421253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Worm Gear Hoists</a:t>
            </a:r>
          </a:p>
          <a:p>
            <a:r>
              <a:rPr lang="en-US" dirty="0" smtClean="0"/>
              <a:t>Applying IMPULSE drives</a:t>
            </a:r>
          </a:p>
          <a:p>
            <a:pPr lvl="1"/>
            <a:r>
              <a:rPr lang="en-US" dirty="0" smtClean="0"/>
              <a:t>Dynamic braking resistors should be used </a:t>
            </a:r>
            <a:br>
              <a:rPr lang="en-US" dirty="0" smtClean="0"/>
            </a:br>
            <a:r>
              <a:rPr lang="en-US" dirty="0" smtClean="0"/>
              <a:t>on all worm gear hoists</a:t>
            </a:r>
          </a:p>
          <a:p>
            <a:pPr lvl="1"/>
            <a:r>
              <a:rPr lang="en-US" dirty="0" smtClean="0"/>
              <a:t>Extremely slow speeds may not be achievable</a:t>
            </a:r>
          </a:p>
          <a:p>
            <a:pPr lvl="1"/>
            <a:r>
              <a:rPr lang="en-US" dirty="0" smtClean="0"/>
              <a:t>Program IMPULSE</a:t>
            </a:r>
            <a:r>
              <a:rPr lang="en-US" dirty="0" smtClean="0">
                <a:sym typeface="Symbol"/>
              </a:rPr>
              <a:t></a:t>
            </a:r>
            <a:r>
              <a:rPr lang="en-US" dirty="0" smtClean="0"/>
              <a:t>G+ Series 4 and IMPULSE</a:t>
            </a:r>
            <a:r>
              <a:rPr lang="en-US" dirty="0" smtClean="0">
                <a:sym typeface="Symbol"/>
              </a:rPr>
              <a:t>G+ Mini </a:t>
            </a:r>
            <a:r>
              <a:rPr lang="en-US" dirty="0" smtClean="0"/>
              <a:t>to overcome lockup at start (voltage boost)</a:t>
            </a:r>
          </a:p>
          <a:p>
            <a:endParaRPr lang="en-US" dirty="0"/>
          </a:p>
        </p:txBody>
      </p:sp>
      <p:sp>
        <p:nvSpPr>
          <p:cNvPr id="1843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391289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Special Input Power Supplies</a:t>
            </a:r>
          </a:p>
          <a:p>
            <a:pPr lvl="1"/>
            <a:r>
              <a:rPr lang="en-US" dirty="0" smtClean="0"/>
              <a:t>575 Volt AC (G+/VG+ Series 4)</a:t>
            </a:r>
          </a:p>
          <a:p>
            <a:pPr lvl="1"/>
            <a:r>
              <a:rPr lang="en-US" dirty="0" smtClean="0"/>
              <a:t>250 Volt DC</a:t>
            </a:r>
          </a:p>
          <a:p>
            <a:pPr lvl="1"/>
            <a:r>
              <a:rPr lang="en-US" dirty="0" smtClean="0"/>
              <a:t>Single-Phase</a:t>
            </a:r>
          </a:p>
          <a:p>
            <a:pPr lvl="1"/>
            <a:r>
              <a:rPr lang="en-US" dirty="0" smtClean="0"/>
              <a:t>25 Hertz</a:t>
            </a:r>
          </a:p>
          <a:p>
            <a:endParaRPr lang="en-US" dirty="0"/>
          </a:p>
        </p:txBody>
      </p:sp>
      <p:sp>
        <p:nvSpPr>
          <p:cNvPr id="1945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609600" y="4267200"/>
            <a:ext cx="7620000" cy="685800"/>
          </a:xfrm>
          <a:prstGeom prst="rect">
            <a:avLst/>
          </a:prstGeom>
          <a:noFill/>
          <a:ln w="9525">
            <a:noFill/>
            <a:miter lim="800000"/>
            <a:headEnd/>
            <a:tailEnd/>
          </a:ln>
        </p:spPr>
        <p:txBody>
          <a:bodyPr anchor="ctr"/>
          <a:lstStyle/>
          <a:p>
            <a:pPr eaLnBrk="0" hangingPunct="0">
              <a:defRPr/>
            </a:pPr>
            <a:endParaRPr lang="en-US" sz="4000" b="1" kern="0" dirty="0">
              <a:latin typeface="+mj-lt"/>
              <a:ea typeface="+mj-ea"/>
              <a:cs typeface="+mj-cs"/>
            </a:endParaRPr>
          </a:p>
        </p:txBody>
      </p:sp>
    </p:spTree>
    <p:extLst>
      <p:ext uri="{BB962C8B-B14F-4D97-AF65-F5344CB8AC3E}">
        <p14:creationId xmlns:p14="http://schemas.microsoft.com/office/powerpoint/2010/main" val="26934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Recommended Motor Features</a:t>
            </a:r>
          </a:p>
          <a:p>
            <a:pPr lvl="1"/>
            <a:r>
              <a:rPr lang="en-US" dirty="0" smtClean="0"/>
              <a:t>Standard Duty</a:t>
            </a:r>
          </a:p>
          <a:p>
            <a:pPr lvl="2"/>
            <a:r>
              <a:rPr lang="en-US" dirty="0" smtClean="0"/>
              <a:t>Squirrel Cage Motor</a:t>
            </a:r>
          </a:p>
          <a:p>
            <a:pPr lvl="2"/>
            <a:r>
              <a:rPr lang="en-US" dirty="0" smtClean="0"/>
              <a:t>NEMA Design B (3 to 5% Slip)</a:t>
            </a:r>
          </a:p>
          <a:p>
            <a:pPr lvl="2"/>
            <a:r>
              <a:rPr lang="en-US" dirty="0" smtClean="0"/>
              <a:t>TENV Enclosure Design</a:t>
            </a:r>
          </a:p>
          <a:p>
            <a:pPr lvl="2"/>
            <a:r>
              <a:rPr lang="en-US" dirty="0" smtClean="0"/>
              <a:t>60-Minute Time Rating</a:t>
            </a:r>
          </a:p>
          <a:p>
            <a:pPr lvl="2"/>
            <a:r>
              <a:rPr lang="en-US" dirty="0" smtClean="0"/>
              <a:t>Class F Insulation</a:t>
            </a:r>
          </a:p>
          <a:p>
            <a:pPr lvl="2"/>
            <a:r>
              <a:rPr lang="en-US" dirty="0" smtClean="0"/>
              <a:t>Thermostats (Klixons in Stator Windings)</a:t>
            </a:r>
            <a:endParaRPr lang="en-US" dirty="0"/>
          </a:p>
        </p:txBody>
      </p:sp>
      <p:sp>
        <p:nvSpPr>
          <p:cNvPr id="2048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762000" y="3848100"/>
            <a:ext cx="7620000" cy="685800"/>
          </a:xfrm>
          <a:prstGeom prst="rect">
            <a:avLst/>
          </a:prstGeom>
          <a:noFill/>
          <a:ln w="9525">
            <a:noFill/>
            <a:miter lim="800000"/>
            <a:headEnd/>
            <a:tailEnd/>
          </a:ln>
        </p:spPr>
        <p:txBody>
          <a:bodyPr anchor="ctr"/>
          <a:lstStyle/>
          <a:p>
            <a:pPr eaLnBrk="0" hangingPunct="0">
              <a:defRPr/>
            </a:pPr>
            <a:endParaRPr lang="en-US" sz="3800" b="1" kern="0" dirty="0">
              <a:latin typeface="+mj-lt"/>
              <a:ea typeface="+mj-ea"/>
              <a:cs typeface="+mj-cs"/>
            </a:endParaRPr>
          </a:p>
        </p:txBody>
      </p:sp>
    </p:spTree>
    <p:extLst>
      <p:ext uri="{BB962C8B-B14F-4D97-AF65-F5344CB8AC3E}">
        <p14:creationId xmlns:p14="http://schemas.microsoft.com/office/powerpoint/2010/main" val="142644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Recommended Motor Features</a:t>
            </a:r>
          </a:p>
          <a:p>
            <a:pPr lvl="1"/>
            <a:r>
              <a:rPr lang="en-US" dirty="0" smtClean="0"/>
              <a:t>Standard Duty – CMAA C and D applications </a:t>
            </a:r>
          </a:p>
          <a:p>
            <a:pPr lvl="2"/>
            <a:r>
              <a:rPr lang="en-US" dirty="0" smtClean="0"/>
              <a:t>Squirrel Cage Motor</a:t>
            </a:r>
          </a:p>
          <a:p>
            <a:pPr lvl="2"/>
            <a:r>
              <a:rPr lang="en-US" dirty="0" smtClean="0"/>
              <a:t>NEMA Design B (3 to 5% Slip)</a:t>
            </a:r>
          </a:p>
          <a:p>
            <a:pPr lvl="2"/>
            <a:r>
              <a:rPr lang="en-US" dirty="0" smtClean="0"/>
              <a:t>TENV Enclosure Design</a:t>
            </a:r>
          </a:p>
          <a:p>
            <a:pPr lvl="2"/>
            <a:r>
              <a:rPr lang="en-US" dirty="0" smtClean="0"/>
              <a:t>60-Minute Time Rating</a:t>
            </a:r>
          </a:p>
          <a:p>
            <a:pPr lvl="2"/>
            <a:r>
              <a:rPr lang="en-US" dirty="0" smtClean="0"/>
              <a:t>Class F Insulation</a:t>
            </a:r>
          </a:p>
          <a:p>
            <a:pPr lvl="2"/>
            <a:r>
              <a:rPr lang="en-US" dirty="0" smtClean="0"/>
              <a:t>Thermostats (Klixons in Stator Windings)</a:t>
            </a:r>
          </a:p>
          <a:p>
            <a:endParaRPr lang="en-US" dirty="0"/>
          </a:p>
        </p:txBody>
      </p:sp>
      <p:sp>
        <p:nvSpPr>
          <p:cNvPr id="2048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6324600" y="7086600"/>
            <a:ext cx="7620000" cy="685800"/>
          </a:xfrm>
          <a:prstGeom prst="rect">
            <a:avLst/>
          </a:prstGeom>
          <a:noFill/>
          <a:ln w="9525">
            <a:noFill/>
            <a:miter lim="800000"/>
            <a:headEnd/>
            <a:tailEnd/>
          </a:ln>
        </p:spPr>
        <p:txBody>
          <a:bodyPr anchor="ctr"/>
          <a:lstStyle/>
          <a:p>
            <a:pPr eaLnBrk="0" hangingPunct="0">
              <a:defRPr/>
            </a:pPr>
            <a:endParaRPr lang="en-US" sz="3800" b="1" kern="0" dirty="0">
              <a:latin typeface="+mj-lt"/>
              <a:ea typeface="+mj-ea"/>
              <a:cs typeface="+mj-cs"/>
            </a:endParaRPr>
          </a:p>
        </p:txBody>
      </p:sp>
    </p:spTree>
    <p:extLst>
      <p:ext uri="{BB962C8B-B14F-4D97-AF65-F5344CB8AC3E}">
        <p14:creationId xmlns:p14="http://schemas.microsoft.com/office/powerpoint/2010/main" val="371975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Recommended Motor Features</a:t>
            </a:r>
          </a:p>
          <a:p>
            <a:pPr lvl="1"/>
            <a:r>
              <a:rPr lang="en-US" dirty="0" smtClean="0"/>
              <a:t>Special Duty CMAA class C, D and E applications </a:t>
            </a:r>
          </a:p>
          <a:p>
            <a:pPr lvl="2"/>
            <a:r>
              <a:rPr lang="en-US" dirty="0" smtClean="0"/>
              <a:t>All standard duty features</a:t>
            </a:r>
          </a:p>
          <a:p>
            <a:pPr lvl="2"/>
            <a:r>
              <a:rPr lang="en-US" dirty="0" smtClean="0"/>
              <a:t>1.0 Service Factor on AFD Power</a:t>
            </a:r>
          </a:p>
          <a:p>
            <a:pPr lvl="2"/>
            <a:r>
              <a:rPr lang="en-US" dirty="0" smtClean="0"/>
              <a:t>Temperature rise over ambient rating of class F (115° C)</a:t>
            </a:r>
          </a:p>
          <a:p>
            <a:endParaRPr lang="en-US" dirty="0"/>
          </a:p>
        </p:txBody>
      </p:sp>
      <p:sp>
        <p:nvSpPr>
          <p:cNvPr id="21506"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309395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Applications Requiring Inverter Duty Motors</a:t>
            </a:r>
          </a:p>
          <a:p>
            <a:pPr lvl="1"/>
            <a:r>
              <a:rPr lang="en-US" dirty="0" smtClean="0"/>
              <a:t>Special Duty CMAA class E and F applications </a:t>
            </a:r>
          </a:p>
          <a:p>
            <a:pPr lvl="2"/>
            <a:r>
              <a:rPr lang="en-US" dirty="0" smtClean="0"/>
              <a:t>Low speed (3 to 6 hz) operation for extended periods of time</a:t>
            </a:r>
          </a:p>
          <a:p>
            <a:pPr lvl="2"/>
            <a:r>
              <a:rPr lang="en-US" dirty="0" smtClean="0"/>
              <a:t>Very low speed (1.5 hz) operation w/100% motor torque, smooth shaft rotation</a:t>
            </a:r>
          </a:p>
          <a:p>
            <a:pPr lvl="2"/>
            <a:r>
              <a:rPr lang="en-US" dirty="0" smtClean="0"/>
              <a:t>CMAA class E or F cranes</a:t>
            </a:r>
          </a:p>
          <a:p>
            <a:pPr lvl="2"/>
            <a:r>
              <a:rPr lang="en-US" dirty="0" smtClean="0"/>
              <a:t>High ambient temperature environments</a:t>
            </a:r>
          </a:p>
          <a:p>
            <a:endParaRPr lang="en-US" dirty="0"/>
          </a:p>
        </p:txBody>
      </p:sp>
      <p:sp>
        <p:nvSpPr>
          <p:cNvPr id="2253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348741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Applications that may require “severe duty treatment”   </a:t>
            </a:r>
          </a:p>
          <a:p>
            <a:pPr lvl="1"/>
            <a:r>
              <a:rPr lang="en-US" dirty="0" smtClean="0"/>
              <a:t>TEBC construction or upsize frame</a:t>
            </a:r>
          </a:p>
          <a:p>
            <a:pPr lvl="1"/>
            <a:r>
              <a:rPr lang="en-US" dirty="0" smtClean="0"/>
              <a:t>Class H insulation</a:t>
            </a:r>
          </a:p>
          <a:p>
            <a:pPr lvl="1"/>
            <a:r>
              <a:rPr lang="en-US" dirty="0" smtClean="0"/>
              <a:t>Special pain coatings and shaft seals</a:t>
            </a:r>
          </a:p>
          <a:p>
            <a:endParaRPr lang="en-US" dirty="0"/>
          </a:p>
        </p:txBody>
      </p:sp>
      <p:sp>
        <p:nvSpPr>
          <p:cNvPr id="2355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50382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914400" y="1295400"/>
            <a:ext cx="7772400" cy="7620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Applying NEMA D Motors</a:t>
            </a:r>
          </a:p>
        </p:txBody>
      </p:sp>
      <p:pic>
        <p:nvPicPr>
          <p:cNvPr id="24581" name="Picture 4" descr="A:\Fig7.jpg"/>
          <p:cNvPicPr>
            <a:picLocks noChangeAspect="1" noChangeArrowheads="1"/>
          </p:cNvPicPr>
          <p:nvPr/>
        </p:nvPicPr>
        <p:blipFill>
          <a:blip r:embed="rId3">
            <a:extLst>
              <a:ext uri="{28A0092B-C50C-407E-A947-70E740481C1C}">
                <a14:useLocalDpi xmlns:a14="http://schemas.microsoft.com/office/drawing/2010/main" val="0"/>
              </a:ext>
            </a:extLst>
          </a:blip>
          <a:srcRect r="2222"/>
          <a:stretch>
            <a:fillRect/>
          </a:stretch>
        </p:blipFill>
        <p:spPr bwMode="auto">
          <a:xfrm>
            <a:off x="1752600" y="2057400"/>
            <a:ext cx="59039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85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152400"/>
            <a:ext cx="8229600" cy="1143000"/>
          </a:xfrm>
        </p:spPr>
        <p:txBody>
          <a:bodyPr/>
          <a:lstStyle/>
          <a:p>
            <a:pPr algn="l"/>
            <a:r>
              <a:rPr lang="en-US" b="1" dirty="0" smtClean="0"/>
              <a:t>Impulse Drives: Safety Features</a:t>
            </a:r>
            <a:endParaRPr lang="en-US" b="1"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682020" cy="494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721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914400" y="1524000"/>
            <a:ext cx="7772400" cy="7620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Applying Wound Rotor Motor</a:t>
            </a:r>
          </a:p>
        </p:txBody>
      </p:sp>
      <p:pic>
        <p:nvPicPr>
          <p:cNvPr id="25605" name="Picture 4" descr="A:\Lin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954963"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29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Applying IMPULSE Drives to Existing Motors</a:t>
            </a:r>
          </a:p>
          <a:p>
            <a:pPr lvl="1"/>
            <a:r>
              <a:rPr lang="en-US" dirty="0" smtClean="0"/>
              <a:t>Two-Speed/Two-Winding</a:t>
            </a:r>
          </a:p>
          <a:p>
            <a:pPr lvl="1"/>
            <a:r>
              <a:rPr lang="en-US" dirty="0" smtClean="0"/>
              <a:t>Consequent Pole Motors</a:t>
            </a:r>
          </a:p>
          <a:p>
            <a:pPr lvl="1"/>
            <a:r>
              <a:rPr lang="en-US" dirty="0" smtClean="0"/>
              <a:t>Single-Phase Motors</a:t>
            </a:r>
          </a:p>
          <a:p>
            <a:endParaRPr lang="en-US" dirty="0"/>
          </a:p>
        </p:txBody>
      </p:sp>
      <p:sp>
        <p:nvSpPr>
          <p:cNvPr id="26626"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96092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Selecting Line/Load Reactors</a:t>
            </a:r>
          </a:p>
          <a:p>
            <a:pPr lvl="1"/>
            <a:r>
              <a:rPr lang="en-US" dirty="0" smtClean="0"/>
              <a:t>Line reactors</a:t>
            </a:r>
          </a:p>
          <a:p>
            <a:pPr lvl="2"/>
            <a:r>
              <a:rPr lang="en-US" dirty="0" smtClean="0"/>
              <a:t>Acts as a current limiting device</a:t>
            </a:r>
          </a:p>
          <a:p>
            <a:pPr lvl="2"/>
            <a:r>
              <a:rPr lang="en-US" dirty="0" smtClean="0"/>
              <a:t>Filters the waveform and attenuates electrical noise associated with AFD output</a:t>
            </a:r>
          </a:p>
          <a:p>
            <a:pPr lvl="2"/>
            <a:r>
              <a:rPr lang="en-US" dirty="0" smtClean="0"/>
              <a:t>Use continuous output rating of the drive when selecting line reactors</a:t>
            </a:r>
          </a:p>
          <a:p>
            <a:endParaRPr lang="en-US" dirty="0"/>
          </a:p>
        </p:txBody>
      </p:sp>
      <p:sp>
        <p:nvSpPr>
          <p:cNvPr id="2765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259987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Selecting Line/Load Reactors</a:t>
            </a:r>
          </a:p>
          <a:p>
            <a:pPr lvl="1"/>
            <a:r>
              <a:rPr lang="en-US" dirty="0" smtClean="0"/>
              <a:t>Load reactors</a:t>
            </a:r>
          </a:p>
          <a:p>
            <a:pPr lvl="2"/>
            <a:r>
              <a:rPr lang="en-US" dirty="0" smtClean="0"/>
              <a:t>Used on the load side of the AFD between AFD and motor</a:t>
            </a:r>
          </a:p>
          <a:p>
            <a:pPr lvl="2"/>
            <a:r>
              <a:rPr lang="en-US" dirty="0" smtClean="0"/>
              <a:t>Protects the drive under motor short circuit conditions</a:t>
            </a:r>
          </a:p>
          <a:p>
            <a:pPr lvl="2"/>
            <a:r>
              <a:rPr lang="en-US" dirty="0" smtClean="0"/>
              <a:t>Reactor attempts to recreate perfect sine wave, improves motor efficiency</a:t>
            </a:r>
          </a:p>
          <a:p>
            <a:pPr lvl="2"/>
            <a:r>
              <a:rPr lang="en-US" dirty="0" smtClean="0"/>
              <a:t>Use the full load ampere rating of the motor when selecting load reactors</a:t>
            </a:r>
          </a:p>
          <a:p>
            <a:endParaRPr lang="en-US" dirty="0"/>
          </a:p>
        </p:txBody>
      </p:sp>
      <p:sp>
        <p:nvSpPr>
          <p:cNvPr id="2867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47896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914400" y="16002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Input to Single AFD</a:t>
            </a:r>
          </a:p>
        </p:txBody>
      </p:sp>
      <p:pic>
        <p:nvPicPr>
          <p:cNvPr id="29701" name="Picture 4" descr="A:\Line1.jpg"/>
          <p:cNvPicPr>
            <a:picLocks noChangeAspect="1" noChangeArrowheads="1"/>
          </p:cNvPicPr>
          <p:nvPr/>
        </p:nvPicPr>
        <p:blipFill>
          <a:blip r:embed="rId3">
            <a:extLst>
              <a:ext uri="{28A0092B-C50C-407E-A947-70E740481C1C}">
                <a14:useLocalDpi xmlns:a14="http://schemas.microsoft.com/office/drawing/2010/main" val="0"/>
              </a:ext>
            </a:extLst>
          </a:blip>
          <a:srcRect l="5319" t="21661" r="8511" b="4694"/>
          <a:stretch>
            <a:fillRect/>
          </a:stretch>
        </p:blipFill>
        <p:spPr bwMode="auto">
          <a:xfrm>
            <a:off x="838200" y="2514600"/>
            <a:ext cx="74787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845361"/>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 name="Rectangle 2"/>
          <p:cNvSpPr txBox="1">
            <a:spLocks noChangeArrowheads="1"/>
          </p:cNvSpPr>
          <p:nvPr/>
        </p:nvSpPr>
        <p:spPr bwMode="auto">
          <a:xfrm>
            <a:off x="838200" y="13716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Input to Multiple </a:t>
            </a:r>
            <a:r>
              <a:rPr lang="en-US" sz="3600" b="1" kern="0" dirty="0" smtClean="0">
                <a:latin typeface="+mj-lt"/>
                <a:ea typeface="+mj-ea"/>
                <a:cs typeface="+mj-cs"/>
              </a:rPr>
              <a:t>AFDs</a:t>
            </a:r>
            <a:endParaRPr lang="en-US" sz="3600" b="1" kern="0" dirty="0">
              <a:latin typeface="+mj-lt"/>
              <a:ea typeface="+mj-ea"/>
              <a:cs typeface="+mj-cs"/>
            </a:endParaRPr>
          </a:p>
        </p:txBody>
      </p:sp>
      <p:pic>
        <p:nvPicPr>
          <p:cNvPr id="30725" name="Picture 5" descr="A:\Line2.jpg"/>
          <p:cNvPicPr>
            <a:picLocks noChangeAspect="1" noChangeArrowheads="1"/>
          </p:cNvPicPr>
          <p:nvPr/>
        </p:nvPicPr>
        <p:blipFill>
          <a:blip r:embed="rId3">
            <a:extLst>
              <a:ext uri="{28A0092B-C50C-407E-A947-70E740481C1C}">
                <a14:useLocalDpi xmlns:a14="http://schemas.microsoft.com/office/drawing/2010/main" val="0"/>
              </a:ext>
            </a:extLst>
          </a:blip>
          <a:srcRect t="4964" r="9525" b="8997"/>
          <a:stretch>
            <a:fillRect/>
          </a:stretch>
        </p:blipFill>
        <p:spPr bwMode="auto">
          <a:xfrm>
            <a:off x="1447800" y="1981200"/>
            <a:ext cx="594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626692"/>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IMPULSE Controls Advantages</a:t>
            </a:r>
          </a:p>
          <a:p>
            <a:pPr lvl="1"/>
            <a:r>
              <a:rPr lang="en-US" dirty="0" smtClean="0"/>
              <a:t>Variable speed control w/single-speed motor</a:t>
            </a:r>
          </a:p>
          <a:p>
            <a:pPr lvl="1"/>
            <a:r>
              <a:rPr lang="en-US" dirty="0" smtClean="0"/>
              <a:t>Minimizes high-starting current w/motor</a:t>
            </a:r>
          </a:p>
          <a:p>
            <a:pPr lvl="1"/>
            <a:r>
              <a:rPr lang="en-US" dirty="0" smtClean="0"/>
              <a:t>Adjust acceleration/deceleration rates</a:t>
            </a:r>
          </a:p>
          <a:p>
            <a:pPr lvl="1"/>
            <a:r>
              <a:rPr lang="en-US" dirty="0" smtClean="0"/>
              <a:t>Unique torque limit function</a:t>
            </a:r>
          </a:p>
          <a:p>
            <a:pPr lvl="1"/>
            <a:r>
              <a:rPr lang="en-US" dirty="0" smtClean="0"/>
              <a:t>Creep speed for precise positioning without plugging</a:t>
            </a:r>
          </a:p>
          <a:p>
            <a:pPr lvl="1"/>
            <a:r>
              <a:rPr lang="en-US" dirty="0" smtClean="0"/>
              <a:t>Can produce 150% full load torque</a:t>
            </a:r>
          </a:p>
          <a:p>
            <a:endParaRPr lang="en-US" dirty="0"/>
          </a:p>
        </p:txBody>
      </p:sp>
      <p:sp>
        <p:nvSpPr>
          <p:cNvPr id="31746"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428758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 Controls Advantages</a:t>
            </a:r>
          </a:p>
          <a:p>
            <a:pPr lvl="1"/>
            <a:r>
              <a:rPr lang="en-US" dirty="0" smtClean="0"/>
              <a:t>Inverter output frequencies &gt; 60hz are possible</a:t>
            </a:r>
          </a:p>
          <a:p>
            <a:pPr lvl="1"/>
            <a:r>
              <a:rPr lang="en-US" dirty="0" smtClean="0"/>
              <a:t>Retrofit existing AC equipment</a:t>
            </a:r>
          </a:p>
          <a:p>
            <a:endParaRPr lang="en-US" dirty="0"/>
          </a:p>
        </p:txBody>
      </p:sp>
      <p:sp>
        <p:nvSpPr>
          <p:cNvPr id="3277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1066800" y="3657600"/>
            <a:ext cx="7772400" cy="685800"/>
          </a:xfrm>
          <a:prstGeom prst="rect">
            <a:avLst/>
          </a:prstGeom>
          <a:noFill/>
          <a:ln w="9525">
            <a:noFill/>
            <a:miter lim="800000"/>
            <a:headEnd/>
            <a:tailEnd/>
          </a:ln>
        </p:spPr>
        <p:txBody>
          <a:bodyPr anchor="ctr"/>
          <a:lstStyle/>
          <a:p>
            <a:pPr eaLnBrk="0" hangingPunct="0">
              <a:defRPr/>
            </a:pPr>
            <a:endParaRPr lang="en-US" sz="4000" b="1" kern="0" dirty="0">
              <a:latin typeface="+mj-lt"/>
              <a:ea typeface="+mj-ea"/>
              <a:cs typeface="+mj-cs"/>
            </a:endParaRPr>
          </a:p>
        </p:txBody>
      </p:sp>
    </p:spTree>
    <p:extLst>
      <p:ext uri="{BB962C8B-B14F-4D97-AF65-F5344CB8AC3E}">
        <p14:creationId xmlns:p14="http://schemas.microsoft.com/office/powerpoint/2010/main" val="20268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 Controls Advantages</a:t>
            </a:r>
          </a:p>
          <a:p>
            <a:pPr lvl="1"/>
            <a:r>
              <a:rPr lang="en-US" dirty="0" smtClean="0"/>
              <a:t>Lowers operating costs and minimizes equipment downtime</a:t>
            </a:r>
          </a:p>
          <a:p>
            <a:pPr lvl="2"/>
            <a:r>
              <a:rPr lang="en-US" dirty="0" smtClean="0"/>
              <a:t>AC squirrel cage induction motors for variable </a:t>
            </a:r>
            <a:br>
              <a:rPr lang="en-US" dirty="0" smtClean="0"/>
            </a:br>
            <a:r>
              <a:rPr lang="en-US" dirty="0" smtClean="0"/>
              <a:t>speed control provide reliability</a:t>
            </a:r>
          </a:p>
          <a:p>
            <a:pPr lvl="2"/>
            <a:r>
              <a:rPr lang="en-US" dirty="0" smtClean="0"/>
              <a:t>Electronic reversing, multi-speed operation eliminates conventional magnetic contactors</a:t>
            </a:r>
          </a:p>
          <a:p>
            <a:pPr lvl="2"/>
            <a:r>
              <a:rPr lang="en-US" dirty="0" smtClean="0"/>
              <a:t>Electronic dynamic braking provides effective </a:t>
            </a:r>
            <a:br>
              <a:rPr lang="en-US" dirty="0" smtClean="0"/>
            </a:br>
            <a:r>
              <a:rPr lang="en-US" dirty="0" smtClean="0"/>
              <a:t>braking without the use of mechanical brakes</a:t>
            </a:r>
          </a:p>
          <a:p>
            <a:endParaRPr lang="en-US" dirty="0"/>
          </a:p>
        </p:txBody>
      </p:sp>
      <p:sp>
        <p:nvSpPr>
          <p:cNvPr id="3277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85798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762000" y="14478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PWM Inverter</a:t>
            </a:r>
          </a:p>
        </p:txBody>
      </p:sp>
      <p:pic>
        <p:nvPicPr>
          <p:cNvPr id="34821" name="Picture 4" descr="A:\Fig 09.gif"/>
          <p:cNvPicPr>
            <a:picLocks noChangeAspect="1" noChangeArrowheads="1"/>
          </p:cNvPicPr>
          <p:nvPr/>
        </p:nvPicPr>
        <p:blipFill>
          <a:blip r:embed="rId3">
            <a:extLst>
              <a:ext uri="{28A0092B-C50C-407E-A947-70E740481C1C}">
                <a14:useLocalDpi xmlns:a14="http://schemas.microsoft.com/office/drawing/2010/main" val="0"/>
              </a:ext>
            </a:extLst>
          </a:blip>
          <a:srcRect t="9282" r="1613" b="10480"/>
          <a:stretch>
            <a:fillRect/>
          </a:stretch>
        </p:blipFill>
        <p:spPr bwMode="auto">
          <a:xfrm>
            <a:off x="1066800" y="2209800"/>
            <a:ext cx="6831013"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8700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86925" cy="891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876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914400" y="16002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PWM Inverter</a:t>
            </a:r>
          </a:p>
        </p:txBody>
      </p:sp>
      <p:pic>
        <p:nvPicPr>
          <p:cNvPr id="35845" name="Picture 3" descr="A:\View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8105775"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699314"/>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914400" y="14478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PWM Waveforms</a:t>
            </a:r>
          </a:p>
        </p:txBody>
      </p:sp>
      <p:pic>
        <p:nvPicPr>
          <p:cNvPr id="37893" name="Picture 4" descr="A:\Fig15.jpg"/>
          <p:cNvPicPr>
            <a:picLocks noChangeAspect="1" noChangeArrowheads="1"/>
          </p:cNvPicPr>
          <p:nvPr/>
        </p:nvPicPr>
        <p:blipFill>
          <a:blip r:embed="rId3">
            <a:extLst>
              <a:ext uri="{28A0092B-C50C-407E-A947-70E740481C1C}">
                <a14:useLocalDpi xmlns:a14="http://schemas.microsoft.com/office/drawing/2010/main" val="0"/>
              </a:ext>
            </a:extLst>
          </a:blip>
          <a:srcRect t="10008" r="3682"/>
          <a:stretch>
            <a:fillRect/>
          </a:stretch>
        </p:blipFill>
        <p:spPr bwMode="auto">
          <a:xfrm>
            <a:off x="1219200" y="2133600"/>
            <a:ext cx="6743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25716"/>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914400" y="1600200"/>
            <a:ext cx="7772400" cy="6858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3</a:t>
            </a:r>
            <a:r>
              <a:rPr lang="en-US" sz="2400" b="1" kern="0" dirty="0">
                <a:latin typeface="+mj-lt"/>
                <a:ea typeface="+mj-ea"/>
                <a:cs typeface="+mj-cs"/>
              </a:rPr>
              <a:t>Ø </a:t>
            </a:r>
            <a:r>
              <a:rPr lang="en-US" sz="4000" b="1" kern="0" dirty="0">
                <a:latin typeface="+mj-lt"/>
                <a:ea typeface="+mj-ea"/>
                <a:cs typeface="+mj-cs"/>
              </a:rPr>
              <a:t>AC Motors</a:t>
            </a:r>
            <a:r>
              <a:rPr lang="en-US" sz="2400" b="1" kern="0" dirty="0">
                <a:latin typeface="+mj-lt"/>
                <a:ea typeface="+mj-ea"/>
                <a:cs typeface="+mj-cs"/>
              </a:rPr>
              <a:t> </a:t>
            </a:r>
          </a:p>
        </p:txBody>
      </p:sp>
      <p:pic>
        <p:nvPicPr>
          <p:cNvPr id="38917" name="Picture 4" descr="I:\mrkting\MRKETING\TRAINING\mo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30438"/>
            <a:ext cx="419100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058366"/>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914400" y="16002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V/F Ratio</a:t>
            </a:r>
            <a:endParaRPr lang="en-US" sz="2000" b="1" kern="0" dirty="0">
              <a:latin typeface="+mj-lt"/>
              <a:ea typeface="+mj-ea"/>
              <a:cs typeface="+mj-cs"/>
            </a:endParaRPr>
          </a:p>
        </p:txBody>
      </p:sp>
      <p:pic>
        <p:nvPicPr>
          <p:cNvPr id="39941" name="Picture 4" descr="A:\Fig 05.gif"/>
          <p:cNvPicPr>
            <a:picLocks noChangeAspect="1" noChangeArrowheads="1"/>
          </p:cNvPicPr>
          <p:nvPr/>
        </p:nvPicPr>
        <p:blipFill>
          <a:blip r:embed="rId3">
            <a:extLst>
              <a:ext uri="{28A0092B-C50C-407E-A947-70E740481C1C}">
                <a14:useLocalDpi xmlns:a14="http://schemas.microsoft.com/office/drawing/2010/main" val="0"/>
              </a:ext>
            </a:extLst>
          </a:blip>
          <a:srcRect l="1021" t="5365" r="3061" b="2794"/>
          <a:stretch>
            <a:fillRect/>
          </a:stretch>
        </p:blipFill>
        <p:spPr bwMode="auto">
          <a:xfrm>
            <a:off x="1066800" y="2209800"/>
            <a:ext cx="731520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96768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304800" y="1600200"/>
            <a:ext cx="86106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Theoretical V/F Ratio w/Voltage Boost</a:t>
            </a:r>
          </a:p>
        </p:txBody>
      </p:sp>
      <p:pic>
        <p:nvPicPr>
          <p:cNvPr id="40965" name="Picture 4" descr="A:\Fig 06a.gif"/>
          <p:cNvPicPr>
            <a:picLocks noChangeAspect="1" noChangeArrowheads="1"/>
          </p:cNvPicPr>
          <p:nvPr/>
        </p:nvPicPr>
        <p:blipFill>
          <a:blip r:embed="rId3">
            <a:extLst>
              <a:ext uri="{28A0092B-C50C-407E-A947-70E740481C1C}">
                <a14:useLocalDpi xmlns:a14="http://schemas.microsoft.com/office/drawing/2010/main" val="0"/>
              </a:ext>
            </a:extLst>
          </a:blip>
          <a:srcRect l="1515" t="1559" r="3030" b="1787"/>
          <a:stretch>
            <a:fillRect/>
          </a:stretch>
        </p:blipFill>
        <p:spPr bwMode="auto">
          <a:xfrm>
            <a:off x="2667000" y="2286000"/>
            <a:ext cx="39624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341268"/>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914400" y="1600200"/>
            <a:ext cx="7772400" cy="685800"/>
          </a:xfrm>
          <a:prstGeom prst="rect">
            <a:avLst/>
          </a:prstGeom>
          <a:noFill/>
          <a:ln w="9525">
            <a:noFill/>
            <a:miter lim="800000"/>
            <a:headEnd/>
            <a:tailEnd/>
          </a:ln>
        </p:spPr>
        <p:txBody>
          <a:bodyPr anchor="ctr"/>
          <a:lstStyle/>
          <a:p>
            <a:pPr algn="ctr" eaLnBrk="0" hangingPunct="0">
              <a:defRPr/>
            </a:pPr>
            <a:r>
              <a:rPr lang="en-US" sz="3600" b="1" kern="0" dirty="0">
                <a:latin typeface="+mj-lt"/>
                <a:ea typeface="+mj-ea"/>
                <a:cs typeface="+mj-cs"/>
              </a:rPr>
              <a:t>V/F Curve</a:t>
            </a:r>
          </a:p>
        </p:txBody>
      </p:sp>
      <p:pic>
        <p:nvPicPr>
          <p:cNvPr id="41989" name="Picture 4" descr="A:\Fig 03.gif"/>
          <p:cNvPicPr>
            <a:picLocks noChangeAspect="1" noChangeArrowheads="1"/>
          </p:cNvPicPr>
          <p:nvPr/>
        </p:nvPicPr>
        <p:blipFill>
          <a:blip r:embed="rId3">
            <a:extLst>
              <a:ext uri="{28A0092B-C50C-407E-A947-70E740481C1C}">
                <a14:useLocalDpi xmlns:a14="http://schemas.microsoft.com/office/drawing/2010/main" val="0"/>
              </a:ext>
            </a:extLst>
          </a:blip>
          <a:srcRect l="1151" t="5646" r="4446" b="4922"/>
          <a:stretch>
            <a:fillRect/>
          </a:stretch>
        </p:blipFill>
        <p:spPr bwMode="auto">
          <a:xfrm>
            <a:off x="2133600" y="2171700"/>
            <a:ext cx="5257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197877"/>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7" name="Rectangle 2"/>
          <p:cNvSpPr txBox="1">
            <a:spLocks noChangeArrowheads="1"/>
          </p:cNvSpPr>
          <p:nvPr/>
        </p:nvSpPr>
        <p:spPr bwMode="auto">
          <a:xfrm>
            <a:off x="914400" y="1371600"/>
            <a:ext cx="7772400" cy="685800"/>
          </a:xfrm>
          <a:prstGeom prst="rect">
            <a:avLst/>
          </a:prstGeom>
          <a:noFill/>
          <a:ln w="9525">
            <a:noFill/>
            <a:miter lim="800000"/>
            <a:headEnd/>
            <a:tailEnd/>
          </a:ln>
        </p:spPr>
        <p:txBody>
          <a:bodyPr anchor="ctr"/>
          <a:lstStyle/>
          <a:p>
            <a:pPr eaLnBrk="0" hangingPunct="0">
              <a:defRPr/>
            </a:pPr>
            <a:r>
              <a:rPr lang="en-US" sz="3600" b="1" kern="0" dirty="0">
                <a:ea typeface="+mj-ea"/>
                <a:cs typeface="+mj-cs"/>
              </a:rPr>
              <a:t>Torque &amp; Horsepower vs. Speed</a:t>
            </a:r>
          </a:p>
        </p:txBody>
      </p:sp>
      <p:grpSp>
        <p:nvGrpSpPr>
          <p:cNvPr id="43013" name="Group 6"/>
          <p:cNvGrpSpPr>
            <a:grpSpLocks/>
          </p:cNvGrpSpPr>
          <p:nvPr/>
        </p:nvGrpSpPr>
        <p:grpSpPr bwMode="auto">
          <a:xfrm>
            <a:off x="2514600" y="1828800"/>
            <a:ext cx="4724400" cy="4267200"/>
            <a:chOff x="1344" y="1008"/>
            <a:chExt cx="3120" cy="2928"/>
          </a:xfrm>
        </p:grpSpPr>
        <p:sp>
          <p:nvSpPr>
            <p:cNvPr id="43014" name="Rectangle 5"/>
            <p:cNvSpPr>
              <a:spLocks noChangeArrowheads="1"/>
            </p:cNvSpPr>
            <p:nvPr/>
          </p:nvSpPr>
          <p:spPr bwMode="auto">
            <a:xfrm>
              <a:off x="1344" y="1104"/>
              <a:ext cx="312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3600" dirty="0"/>
            </a:p>
          </p:txBody>
        </p:sp>
        <p:pic>
          <p:nvPicPr>
            <p:cNvPr id="43015" name="Picture 4" descr="I:\mrkting\MRKETING\TRAINING\presentation graphics\Thvspee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6552" r="36154"/>
            <a:stretch>
              <a:fillRect/>
            </a:stretch>
          </p:blipFill>
          <p:spPr bwMode="auto">
            <a:xfrm>
              <a:off x="1536" y="1008"/>
              <a:ext cx="2928"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394235"/>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type="body" sz="quarter" idx="13"/>
          </p:nvPr>
        </p:nvSpPr>
        <p:spPr/>
        <p:txBody>
          <a:bodyPr/>
          <a:lstStyle/>
          <a:p>
            <a:r>
              <a:rPr lang="en-US" dirty="0" smtClean="0"/>
              <a:t>IMPULSE Drive Characteristics</a:t>
            </a:r>
          </a:p>
          <a:p>
            <a:pPr lvl="1"/>
            <a:r>
              <a:rPr lang="en-US" dirty="0" smtClean="0"/>
              <a:t>Multi-Step</a:t>
            </a:r>
          </a:p>
          <a:p>
            <a:pPr lvl="1"/>
            <a:r>
              <a:rPr lang="en-US" dirty="0" smtClean="0"/>
              <a:t>Infinitely Variable (2-Step Type)</a:t>
            </a:r>
          </a:p>
          <a:p>
            <a:endParaRPr lang="en-US" dirty="0" smtClean="0"/>
          </a:p>
        </p:txBody>
      </p:sp>
      <p:sp>
        <p:nvSpPr>
          <p:cNvPr id="4" name="Title 3"/>
          <p:cNvSpPr>
            <a:spLocks noGrp="1"/>
          </p:cNvSpPr>
          <p:nvPr>
            <p:ph type="title"/>
          </p:nvPr>
        </p:nvSpPr>
        <p:spPr/>
        <p:txBody>
          <a:bodyPr/>
          <a:lstStyle/>
          <a:p>
            <a:r>
              <a:rPr lang="en-US" dirty="0" smtClean="0"/>
              <a:t>IMPULSE Drives   </a:t>
            </a:r>
            <a:endParaRPr lang="en-US" dirty="0"/>
          </a:p>
        </p:txBody>
      </p:sp>
    </p:spTree>
    <p:extLst>
      <p:ext uri="{BB962C8B-B14F-4D97-AF65-F5344CB8AC3E}">
        <p14:creationId xmlns:p14="http://schemas.microsoft.com/office/powerpoint/2010/main" val="283555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body" sz="quarter" idx="13"/>
          </p:nvPr>
        </p:nvSpPr>
        <p:spPr/>
        <p:txBody>
          <a:bodyPr/>
          <a:lstStyle/>
          <a:p>
            <a:r>
              <a:rPr lang="en-US" dirty="0" smtClean="0"/>
              <a:t>IMPULSE Drive Characteristics</a:t>
            </a:r>
          </a:p>
          <a:p>
            <a:pPr lvl="1"/>
            <a:r>
              <a:rPr lang="en-US" dirty="0" smtClean="0"/>
              <a:t>Infinitely Variable (3-Step Type)</a:t>
            </a:r>
          </a:p>
          <a:p>
            <a:pPr lvl="1"/>
            <a:r>
              <a:rPr lang="en-US" dirty="0" smtClean="0"/>
              <a:t>Analog Speed Reference</a:t>
            </a:r>
          </a:p>
          <a:p>
            <a:pPr lvl="1"/>
            <a:r>
              <a:rPr lang="en-US" dirty="0" smtClean="0"/>
              <a:t>Via PC or PLC for Automation</a:t>
            </a:r>
          </a:p>
          <a:p>
            <a:endParaRPr lang="en-US" dirty="0" smtClean="0"/>
          </a:p>
        </p:txBody>
      </p:sp>
      <p:sp>
        <p:nvSpPr>
          <p:cNvPr id="5" name="Title 4"/>
          <p:cNvSpPr>
            <a:spLocks noGrp="1"/>
          </p:cNvSpPr>
          <p:nvPr>
            <p:ph type="title"/>
          </p:nvPr>
        </p:nvSpPr>
        <p:spPr/>
        <p:txBody>
          <a:bodyPr/>
          <a:lstStyle/>
          <a:p>
            <a:r>
              <a:rPr lang="en-US" dirty="0" smtClean="0"/>
              <a:t>IMPULSE Drives </a:t>
            </a:r>
            <a:endParaRPr lang="en-US" dirty="0"/>
          </a:p>
        </p:txBody>
      </p:sp>
    </p:spTree>
    <p:extLst>
      <p:ext uri="{BB962C8B-B14F-4D97-AF65-F5344CB8AC3E}">
        <p14:creationId xmlns:p14="http://schemas.microsoft.com/office/powerpoint/2010/main" val="360100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body" sz="quarter" idx="13"/>
          </p:nvPr>
        </p:nvSpPr>
        <p:spPr/>
        <p:txBody>
          <a:bodyPr/>
          <a:lstStyle/>
          <a:p>
            <a:r>
              <a:rPr lang="en-US" dirty="0" smtClean="0"/>
              <a:t>IMPULSE Drive Characteristics</a:t>
            </a:r>
          </a:p>
          <a:p>
            <a:pPr lvl="1"/>
            <a:r>
              <a:rPr lang="en-US" dirty="0" smtClean="0"/>
              <a:t>Immediate Stop at “Stop” Command</a:t>
            </a:r>
          </a:p>
          <a:p>
            <a:pPr lvl="1"/>
            <a:r>
              <a:rPr lang="en-US" dirty="0" smtClean="0"/>
              <a:t>Decelerate at “Stop” Command</a:t>
            </a:r>
          </a:p>
          <a:p>
            <a:pPr lvl="1"/>
            <a:r>
              <a:rPr lang="en-US" dirty="0" smtClean="0"/>
              <a:t>No-Load Brake Hoist (VG+ Only)</a:t>
            </a:r>
          </a:p>
          <a:p>
            <a:endParaRPr lang="en-US" dirty="0" smtClean="0"/>
          </a:p>
        </p:txBody>
      </p:sp>
      <p:sp>
        <p:nvSpPr>
          <p:cNvPr id="5" name="Title 4"/>
          <p:cNvSpPr>
            <a:spLocks noGrp="1"/>
          </p:cNvSpPr>
          <p:nvPr>
            <p:ph type="title"/>
          </p:nvPr>
        </p:nvSpPr>
        <p:spPr/>
        <p:txBody>
          <a:bodyPr/>
          <a:lstStyle/>
          <a:p>
            <a:r>
              <a:rPr lang="en-US" dirty="0" smtClean="0"/>
              <a:t>IMPULSE Drives </a:t>
            </a:r>
            <a:endParaRPr lang="en-US" dirty="0"/>
          </a:p>
        </p:txBody>
      </p:sp>
    </p:spTree>
    <p:extLst>
      <p:ext uri="{BB962C8B-B14F-4D97-AF65-F5344CB8AC3E}">
        <p14:creationId xmlns:p14="http://schemas.microsoft.com/office/powerpoint/2010/main" val="158851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Diagram of VFD Process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395537"/>
            <a:ext cx="8343754"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047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Specifications</a:t>
            </a:r>
          </a:p>
          <a:p>
            <a:pPr lvl="1"/>
            <a:r>
              <a:rPr lang="en-US" dirty="0" smtClean="0"/>
              <a:t>Expanded HP range</a:t>
            </a:r>
          </a:p>
          <a:p>
            <a:pPr lvl="2"/>
            <a:r>
              <a:rPr lang="en-US" dirty="0" smtClean="0"/>
              <a:t>Identical dimensional footprint as the P3 Series 2 (up to 5HP) </a:t>
            </a:r>
          </a:p>
          <a:p>
            <a:pPr lvl="2"/>
            <a:r>
              <a:rPr lang="en-US" dirty="0" smtClean="0"/>
              <a:t>Smaller footprint beyond 5HP</a:t>
            </a:r>
          </a:p>
          <a:p>
            <a:pPr lvl="1"/>
            <a:r>
              <a:rPr lang="en-US" dirty="0" smtClean="0"/>
              <a:t>Factory default software settings for </a:t>
            </a:r>
            <a:br>
              <a:rPr lang="en-US" dirty="0" smtClean="0"/>
            </a:br>
            <a:r>
              <a:rPr lang="en-US" dirty="0" smtClean="0"/>
              <a:t>basic application programming</a:t>
            </a:r>
          </a:p>
          <a:p>
            <a:pPr lvl="1"/>
            <a:r>
              <a:rPr lang="en-US" dirty="0" smtClean="0"/>
              <a:t>Advanced programming capability </a:t>
            </a:r>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583680" y="29718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36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Specifications</a:t>
            </a:r>
          </a:p>
          <a:p>
            <a:pPr lvl="1"/>
            <a:r>
              <a:rPr lang="en-US" dirty="0" smtClean="0"/>
              <a:t>Standard 120VAC interface card, 24VAC optional</a:t>
            </a:r>
          </a:p>
          <a:p>
            <a:pPr lvl="1"/>
            <a:r>
              <a:rPr lang="en-US" dirty="0" smtClean="0"/>
              <a:t>Ratings:</a:t>
            </a:r>
          </a:p>
          <a:p>
            <a:pPr lvl="2"/>
            <a:r>
              <a:rPr lang="en-US" dirty="0" smtClean="0"/>
              <a:t>½ through 20 HP in 380-480V </a:t>
            </a:r>
          </a:p>
          <a:p>
            <a:pPr lvl="2"/>
            <a:r>
              <a:rPr lang="en-US" dirty="0" smtClean="0"/>
              <a:t>¼ through 20HP in 200-240V</a:t>
            </a:r>
          </a:p>
          <a:p>
            <a:pPr lvl="1"/>
            <a:r>
              <a:rPr lang="en-US" dirty="0" smtClean="0"/>
              <a:t>Optional flat heat sink design available </a:t>
            </a:r>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705600" y="28956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94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Basic Control Mode</a:t>
            </a:r>
          </a:p>
          <a:p>
            <a:pPr lvl="1"/>
            <a:r>
              <a:rPr lang="en-US" dirty="0" smtClean="0"/>
              <a:t>CMAA class A-D service</a:t>
            </a:r>
          </a:p>
          <a:p>
            <a:pPr lvl="1"/>
            <a:r>
              <a:rPr lang="en-US" dirty="0" smtClean="0"/>
              <a:t>Exclusive crane &amp; hoist software</a:t>
            </a:r>
          </a:p>
          <a:p>
            <a:pPr lvl="1"/>
            <a:r>
              <a:rPr lang="en-US" dirty="0" smtClean="0"/>
              <a:t>Removable terminal block with parameter backup </a:t>
            </a:r>
          </a:p>
          <a:p>
            <a:pPr lvl="1"/>
            <a:r>
              <a:rPr lang="en-US" dirty="0" smtClean="0"/>
              <a:t>40:1 speed range </a:t>
            </a:r>
          </a:p>
          <a:p>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705600" y="34290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13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Basic Control Mode</a:t>
            </a:r>
          </a:p>
          <a:p>
            <a:pPr lvl="1">
              <a:spcBef>
                <a:spcPct val="0"/>
              </a:spcBef>
            </a:pPr>
            <a:r>
              <a:rPr lang="en-US" dirty="0"/>
              <a:t>Safety Features</a:t>
            </a:r>
          </a:p>
          <a:p>
            <a:pPr lvl="2">
              <a:spcBef>
                <a:spcPct val="0"/>
              </a:spcBef>
            </a:pPr>
            <a:r>
              <a:rPr lang="en-US" dirty="0"/>
              <a:t>Safe Operating Windows™ </a:t>
            </a:r>
          </a:p>
          <a:p>
            <a:pPr lvl="2">
              <a:spcBef>
                <a:spcPct val="0"/>
              </a:spcBef>
            </a:pPr>
            <a:r>
              <a:rPr lang="en-US" dirty="0"/>
              <a:t>Motor Thermal Overload Protection</a:t>
            </a:r>
          </a:p>
          <a:p>
            <a:pPr lvl="2">
              <a:spcBef>
                <a:spcPct val="0"/>
              </a:spcBef>
            </a:pPr>
            <a:r>
              <a:rPr lang="en-US" dirty="0"/>
              <a:t>Quick Stop™</a:t>
            </a:r>
          </a:p>
          <a:p>
            <a:pPr lvl="2">
              <a:spcBef>
                <a:spcPct val="0"/>
              </a:spcBef>
            </a:pPr>
            <a:r>
              <a:rPr lang="en-US" dirty="0"/>
              <a:t>EN954-1 Safety Category 3, Stop </a:t>
            </a:r>
            <a:r>
              <a:rPr lang="en-US" dirty="0" smtClean="0"/>
              <a:t/>
            </a:r>
            <a:br>
              <a:rPr lang="en-US" dirty="0" smtClean="0"/>
            </a:br>
            <a:r>
              <a:rPr lang="en-US" dirty="0" smtClean="0"/>
              <a:t>Category </a:t>
            </a:r>
            <a:r>
              <a:rPr lang="en-US" dirty="0"/>
              <a:t>0</a:t>
            </a:r>
          </a:p>
          <a:p>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705600" y="28956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0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Basic Control Mode</a:t>
            </a:r>
          </a:p>
          <a:p>
            <a:pPr lvl="1">
              <a:spcBef>
                <a:spcPct val="0"/>
              </a:spcBef>
            </a:pPr>
            <a:r>
              <a:rPr lang="en-US" dirty="0"/>
              <a:t>Performance Features</a:t>
            </a:r>
          </a:p>
          <a:p>
            <a:pPr lvl="2">
              <a:spcBef>
                <a:spcPct val="0"/>
              </a:spcBef>
            </a:pPr>
            <a:r>
              <a:rPr lang="en-US" dirty="0"/>
              <a:t>X-Press Programming™ </a:t>
            </a:r>
          </a:p>
          <a:p>
            <a:pPr lvl="2">
              <a:spcBef>
                <a:spcPct val="0"/>
              </a:spcBef>
            </a:pPr>
            <a:r>
              <a:rPr lang="en-US" dirty="0"/>
              <a:t>Swift-Lift™ </a:t>
            </a:r>
          </a:p>
          <a:p>
            <a:pPr lvl="2">
              <a:spcBef>
                <a:spcPct val="0"/>
              </a:spcBef>
            </a:pPr>
            <a:r>
              <a:rPr lang="en-US" dirty="0"/>
              <a:t>Reverse Plug Simulation™ </a:t>
            </a:r>
          </a:p>
          <a:p>
            <a:pPr lvl="2">
              <a:spcBef>
                <a:spcPct val="0"/>
              </a:spcBef>
            </a:pPr>
            <a:r>
              <a:rPr lang="en-US" dirty="0"/>
              <a:t>40:1 Speed Range </a:t>
            </a:r>
          </a:p>
          <a:p>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705600" y="28956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95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Advanced Control Mode</a:t>
            </a:r>
          </a:p>
          <a:p>
            <a:pPr lvl="1"/>
            <a:r>
              <a:rPr lang="en-US" dirty="0" smtClean="0"/>
              <a:t>All the Basic Mode Features, plus</a:t>
            </a:r>
          </a:p>
          <a:p>
            <a:pPr lvl="2"/>
            <a:r>
              <a:rPr lang="en-US" dirty="0" smtClean="0"/>
              <a:t>100:1 Speed Range</a:t>
            </a:r>
          </a:p>
          <a:p>
            <a:pPr lvl="2"/>
            <a:r>
              <a:rPr lang="en-US" dirty="0" smtClean="0"/>
              <a:t>200% Starting torque at 0.5Hz </a:t>
            </a:r>
          </a:p>
          <a:p>
            <a:pPr lvl="2"/>
            <a:r>
              <a:rPr lang="en-US" dirty="0" smtClean="0"/>
              <a:t>Up to 16 Discrete Speed References </a:t>
            </a:r>
          </a:p>
          <a:p>
            <a:pPr lvl="2"/>
            <a:r>
              <a:rPr lang="en-US" dirty="0" smtClean="0"/>
              <a:t>Expanded Programmable Input / Output </a:t>
            </a:r>
            <a:br>
              <a:rPr lang="en-US" dirty="0" smtClean="0"/>
            </a:br>
            <a:r>
              <a:rPr lang="en-US" dirty="0" smtClean="0"/>
              <a:t>Capabilities </a:t>
            </a:r>
          </a:p>
          <a:p>
            <a:pPr lvl="2"/>
            <a:r>
              <a:rPr lang="en-US" dirty="0" smtClean="0"/>
              <a:t>Preferred Parameter feature </a:t>
            </a:r>
          </a:p>
          <a:p>
            <a:pPr lvl="2"/>
            <a:r>
              <a:rPr lang="en-US" dirty="0" smtClean="0"/>
              <a:t>Pre-maintenance function (IGBTs, Capacitors, </a:t>
            </a:r>
            <a:br>
              <a:rPr lang="en-US" dirty="0" smtClean="0"/>
            </a:br>
            <a:r>
              <a:rPr lang="en-US" dirty="0" smtClean="0"/>
              <a:t>FAN) </a:t>
            </a:r>
          </a:p>
          <a:p>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705600" y="28956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86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Advanced Control Mode</a:t>
            </a:r>
          </a:p>
          <a:p>
            <a:pPr lvl="1">
              <a:spcBef>
                <a:spcPct val="0"/>
              </a:spcBef>
            </a:pPr>
            <a:r>
              <a:rPr lang="en-US" dirty="0"/>
              <a:t>Performance Features</a:t>
            </a:r>
          </a:p>
          <a:p>
            <a:pPr lvl="2"/>
            <a:r>
              <a:rPr lang="en-US" dirty="0"/>
              <a:t>Open-Loop “Vector” Control </a:t>
            </a:r>
          </a:p>
          <a:p>
            <a:pPr lvl="2"/>
            <a:r>
              <a:rPr lang="en-US" dirty="0"/>
              <a:t>Micro-Positioning™ Control </a:t>
            </a:r>
          </a:p>
          <a:p>
            <a:pPr lvl="2"/>
            <a:r>
              <a:rPr lang="en-US" dirty="0"/>
              <a:t>Serial Communications </a:t>
            </a:r>
          </a:p>
          <a:p>
            <a:pPr lvl="2"/>
            <a:r>
              <a:rPr lang="en-US" dirty="0"/>
              <a:t>Load Check II™ </a:t>
            </a:r>
          </a:p>
          <a:p>
            <a:pPr lvl="2"/>
            <a:r>
              <a:rPr lang="en-US" dirty="0"/>
              <a:t>Inching Control </a:t>
            </a:r>
          </a:p>
          <a:p>
            <a:pPr lvl="2"/>
            <a:r>
              <a:rPr lang="en-US" dirty="0"/>
              <a:t>Auto-Tuning</a:t>
            </a:r>
          </a:p>
          <a:p>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529" r="4887"/>
          <a:stretch>
            <a:fillRect/>
          </a:stretch>
        </p:blipFill>
        <p:spPr bwMode="auto">
          <a:xfrm>
            <a:off x="6705600" y="2895600"/>
            <a:ext cx="210312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59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Mini Keypad/Digital Display</a:t>
            </a:r>
          </a:p>
          <a:p>
            <a:pPr lvl="1"/>
            <a:r>
              <a:rPr lang="en-US" dirty="0" smtClean="0"/>
              <a:t>Based on G+/VG+ parameter groups</a:t>
            </a:r>
          </a:p>
          <a:p>
            <a:pPr lvl="1"/>
            <a:r>
              <a:rPr lang="en-US" dirty="0" smtClean="0"/>
              <a:t>Easy to read LED 5 digit display </a:t>
            </a:r>
          </a:p>
          <a:p>
            <a:pPr lvl="1"/>
            <a:r>
              <a:rPr lang="en-US" dirty="0" smtClean="0"/>
              <a:t>Program both Basic and Advanced drive parameters </a:t>
            </a:r>
          </a:p>
          <a:p>
            <a:pPr lvl="1"/>
            <a:r>
              <a:rPr lang="en-US" dirty="0" smtClean="0"/>
              <a:t>Monitor the functions of the drive </a:t>
            </a:r>
          </a:p>
          <a:p>
            <a:pPr lvl="1"/>
            <a:r>
              <a:rPr lang="en-US" dirty="0" smtClean="0"/>
              <a:t>Read alpha-numeric fault diagnostic indications </a:t>
            </a:r>
          </a:p>
          <a:p>
            <a:pPr lvl="1"/>
            <a:endParaRPr lang="en-US" dirty="0"/>
          </a:p>
        </p:txBody>
      </p:sp>
      <p:sp>
        <p:nvSpPr>
          <p:cNvPr id="3" name="Title 2"/>
          <p:cNvSpPr>
            <a:spLocks noGrp="1"/>
          </p:cNvSpPr>
          <p:nvPr>
            <p:ph type="title"/>
          </p:nvPr>
        </p:nvSpPr>
        <p:spPr/>
        <p:txBody>
          <a:bodyPr/>
          <a:lstStyle/>
          <a:p>
            <a:r>
              <a:rPr lang="en-US" dirty="0" smtClean="0"/>
              <a:t>IMPULSE Drives </a:t>
            </a:r>
            <a:endParaRPr lang="en-US" dirty="0"/>
          </a:p>
        </p:txBody>
      </p:sp>
      <p:pic>
        <p:nvPicPr>
          <p:cNvPr id="5" name="Picture 2" descr="IMPULSE G+ Series 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052" y="4307006"/>
            <a:ext cx="17748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81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2"/>
          <p:cNvSpPr>
            <a:spLocks noChangeArrowheads="1"/>
          </p:cNvSpPr>
          <p:nvPr/>
        </p:nvSpPr>
        <p:spPr bwMode="auto">
          <a:xfrm>
            <a:off x="914400" y="16002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latin typeface="Arial" charset="0"/>
              </a:rPr>
              <a:t>IMPULSE</a:t>
            </a:r>
            <a:r>
              <a:rPr lang="en-US" sz="3600" b="1" dirty="0" smtClean="0">
                <a:latin typeface="Arial" charset="0"/>
                <a:sym typeface="Symbol"/>
              </a:rPr>
              <a:t></a:t>
            </a:r>
            <a:r>
              <a:rPr lang="en-US" sz="3600" b="1" dirty="0" smtClean="0">
                <a:latin typeface="Arial" charset="0"/>
              </a:rPr>
              <a:t>G</a:t>
            </a:r>
            <a:r>
              <a:rPr lang="en-US" sz="3600" b="1" dirty="0">
                <a:latin typeface="Arial" charset="0"/>
              </a:rPr>
              <a:t>+/VG+ Series 4 Drives</a:t>
            </a:r>
          </a:p>
        </p:txBody>
      </p:sp>
      <p:sp>
        <p:nvSpPr>
          <p:cNvPr id="5530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55302"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9011" b="10222"/>
          <a:stretch/>
        </p:blipFill>
        <p:spPr bwMode="auto">
          <a:xfrm>
            <a:off x="2209800" y="2497540"/>
            <a:ext cx="4876800" cy="32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739430"/>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sz="quarter" idx="13"/>
          </p:nvPr>
        </p:nvSpPr>
        <p:spPr>
          <a:xfrm>
            <a:off x="533400" y="1447800"/>
            <a:ext cx="8305800" cy="4343400"/>
          </a:xfrm>
          <a:prstGeom prst="rect">
            <a:avLst/>
          </a:prstGeom>
        </p:spPr>
        <p:txBody>
          <a:bodyPr/>
          <a:lstStyle/>
          <a:p>
            <a:pPr marL="0" indent="0" algn="ctr">
              <a:buNone/>
            </a:pPr>
            <a:r>
              <a:rPr lang="en-US" dirty="0"/>
              <a:t>IMPULSE</a:t>
            </a:r>
            <a:r>
              <a:rPr lang="en-US" dirty="0">
                <a:sym typeface="Symbol"/>
              </a:rPr>
              <a:t></a:t>
            </a:r>
            <a:r>
              <a:rPr lang="en-US" dirty="0"/>
              <a:t>G+/ VG+ Series 4 </a:t>
            </a:r>
            <a:r>
              <a:rPr lang="en-US" dirty="0" smtClean="0"/>
              <a:t>Keypad Enhancements </a:t>
            </a:r>
          </a:p>
          <a:p>
            <a:pPr marL="457200" lvl="1" indent="0" algn="ctr">
              <a:buNone/>
            </a:pPr>
            <a:endParaRPr lang="en-US" sz="2000" dirty="0" smtClean="0"/>
          </a:p>
        </p:txBody>
      </p:sp>
      <p:sp>
        <p:nvSpPr>
          <p:cNvPr id="56325"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56323" name="Rectangle 4"/>
          <p:cNvSpPr>
            <a:spLocks noChangeArrowheads="1"/>
          </p:cNvSpPr>
          <p:nvPr/>
        </p:nvSpPr>
        <p:spPr bwMode="auto">
          <a:xfrm>
            <a:off x="914400" y="1600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200" b="1" dirty="0">
              <a:latin typeface="Arial" charset="0"/>
            </a:endParaRPr>
          </a:p>
        </p:txBody>
      </p:sp>
      <p:pic>
        <p:nvPicPr>
          <p:cNvPr id="563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42088"/>
            <a:ext cx="177323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3495305" y="2115101"/>
            <a:ext cx="165893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284" y="2362200"/>
            <a:ext cx="1808162"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5159598"/>
            <a:ext cx="1981200" cy="923330"/>
          </a:xfrm>
          <a:prstGeom prst="rect">
            <a:avLst/>
          </a:prstGeom>
          <a:noFill/>
        </p:spPr>
        <p:txBody>
          <a:bodyPr wrap="square" rtlCol="0">
            <a:spAutoFit/>
          </a:bodyPr>
          <a:lstStyle/>
          <a:p>
            <a:r>
              <a:rPr lang="en-US" dirty="0" smtClean="0"/>
              <a:t>Series 2 keypad 2-16 Character Lines</a:t>
            </a:r>
            <a:endParaRPr lang="en-US" dirty="0"/>
          </a:p>
        </p:txBody>
      </p:sp>
      <p:sp>
        <p:nvSpPr>
          <p:cNvPr id="3" name="TextBox 2"/>
          <p:cNvSpPr txBox="1"/>
          <p:nvPr/>
        </p:nvSpPr>
        <p:spPr>
          <a:xfrm>
            <a:off x="3467947" y="5159598"/>
            <a:ext cx="1942253" cy="923330"/>
          </a:xfrm>
          <a:prstGeom prst="rect">
            <a:avLst/>
          </a:prstGeom>
          <a:noFill/>
        </p:spPr>
        <p:txBody>
          <a:bodyPr wrap="square" rtlCol="0">
            <a:spAutoFit/>
          </a:bodyPr>
          <a:lstStyle/>
          <a:p>
            <a:r>
              <a:rPr lang="en-US" dirty="0"/>
              <a:t>Series </a:t>
            </a:r>
            <a:r>
              <a:rPr lang="en-US" dirty="0" smtClean="0"/>
              <a:t>3 keypad 5-16 Character Lines</a:t>
            </a:r>
            <a:endParaRPr lang="en-US" dirty="0"/>
          </a:p>
        </p:txBody>
      </p:sp>
      <p:sp>
        <p:nvSpPr>
          <p:cNvPr id="4" name="TextBox 3"/>
          <p:cNvSpPr txBox="1"/>
          <p:nvPr/>
        </p:nvSpPr>
        <p:spPr>
          <a:xfrm>
            <a:off x="6273284" y="5076825"/>
            <a:ext cx="2032516" cy="923330"/>
          </a:xfrm>
          <a:prstGeom prst="rect">
            <a:avLst/>
          </a:prstGeom>
          <a:noFill/>
        </p:spPr>
        <p:txBody>
          <a:bodyPr wrap="square" rtlCol="0">
            <a:spAutoFit/>
          </a:bodyPr>
          <a:lstStyle/>
          <a:p>
            <a:pPr marL="0" lvl="1"/>
            <a:r>
              <a:rPr lang="en-US" dirty="0"/>
              <a:t>Series </a:t>
            </a:r>
            <a:r>
              <a:rPr lang="en-US" dirty="0" smtClean="0"/>
              <a:t>4 keypad </a:t>
            </a:r>
            <a:r>
              <a:rPr lang="en-US" dirty="0"/>
              <a:t>5-Many Character </a:t>
            </a:r>
            <a:r>
              <a:rPr lang="en-US" dirty="0" smtClean="0"/>
              <a:t>Lines</a:t>
            </a:r>
            <a:endParaRPr lang="en-US" dirty="0"/>
          </a:p>
        </p:txBody>
      </p:sp>
    </p:spTree>
    <p:extLst>
      <p:ext uri="{BB962C8B-B14F-4D97-AF65-F5344CB8AC3E}">
        <p14:creationId xmlns:p14="http://schemas.microsoft.com/office/powerpoint/2010/main" val="244760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20450" cy="854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6007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a:t>
            </a:r>
            <a:r>
              <a:rPr lang="en-US" dirty="0" smtClean="0">
                <a:sym typeface="Symbol"/>
              </a:rPr>
              <a:t></a:t>
            </a:r>
            <a:r>
              <a:rPr lang="en-US" dirty="0" smtClean="0"/>
              <a:t>G+/VG+ Series 4 Drives Programming</a:t>
            </a:r>
          </a:p>
          <a:p>
            <a:pPr lvl="1"/>
            <a:r>
              <a:rPr lang="en-US" dirty="0" smtClean="0"/>
              <a:t>Simple access to all parameters, no toggling between parameter types</a:t>
            </a:r>
          </a:p>
          <a:p>
            <a:pPr lvl="1"/>
            <a:r>
              <a:rPr lang="en-US" dirty="0" smtClean="0"/>
              <a:t>Programming parameters in series 4 shows the factory default as a separate line included with programmed  parameter setting</a:t>
            </a:r>
            <a:endParaRPr lang="en-US" dirty="0"/>
          </a:p>
        </p:txBody>
      </p:sp>
      <p:sp>
        <p:nvSpPr>
          <p:cNvPr id="5734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5735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955" t="15293" r="6698" b="15025"/>
          <a:stretch/>
        </p:blipFill>
        <p:spPr bwMode="auto">
          <a:xfrm>
            <a:off x="5867400" y="3581400"/>
            <a:ext cx="2838734" cy="218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53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a:t>
            </a:r>
            <a:r>
              <a:rPr lang="en-US" dirty="0" smtClean="0">
                <a:sym typeface="Symbol"/>
              </a:rPr>
              <a:t></a:t>
            </a:r>
            <a:r>
              <a:rPr lang="en-US" dirty="0" smtClean="0"/>
              <a:t>G+/VG+ Series 4 Drives Options</a:t>
            </a:r>
          </a:p>
          <a:p>
            <a:pPr lvl="1"/>
            <a:r>
              <a:rPr lang="en-US" dirty="0" smtClean="0"/>
              <a:t>Cooling fan operation select</a:t>
            </a:r>
          </a:p>
          <a:p>
            <a:pPr lvl="2"/>
            <a:r>
              <a:rPr lang="en-US" dirty="0" smtClean="0"/>
              <a:t>Continuous operation</a:t>
            </a:r>
          </a:p>
          <a:p>
            <a:pPr lvl="2"/>
            <a:r>
              <a:rPr lang="en-US" dirty="0" smtClean="0"/>
              <a:t>Timed operation –  programmable time delay for cooling fan shut-off after drive operation</a:t>
            </a:r>
          </a:p>
          <a:p>
            <a:pPr lvl="1"/>
            <a:r>
              <a:rPr lang="en-US" dirty="0" smtClean="0"/>
              <a:t>Maintenance timer – can be </a:t>
            </a:r>
            <a:br>
              <a:rPr lang="en-US" dirty="0" smtClean="0"/>
            </a:br>
            <a:r>
              <a:rPr lang="en-US" dirty="0" smtClean="0"/>
              <a:t>programmed to provide </a:t>
            </a:r>
            <a:br>
              <a:rPr lang="en-US" dirty="0" smtClean="0"/>
            </a:br>
            <a:r>
              <a:rPr lang="en-US" dirty="0" smtClean="0"/>
              <a:t>maintenance clock</a:t>
            </a:r>
          </a:p>
          <a:p>
            <a:pPr lvl="1"/>
            <a:r>
              <a:rPr lang="en-US" dirty="0" smtClean="0"/>
              <a:t>Fault history storage – will store </a:t>
            </a:r>
            <a:br>
              <a:rPr lang="en-US" dirty="0" smtClean="0"/>
            </a:br>
            <a:r>
              <a:rPr lang="en-US" dirty="0" smtClean="0"/>
              <a:t>last 10 fault events with time </a:t>
            </a:r>
            <a:endParaRPr lang="en-US" dirty="0"/>
          </a:p>
        </p:txBody>
      </p:sp>
      <p:sp>
        <p:nvSpPr>
          <p:cNvPr id="5734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5735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955" t="15293" r="6698" b="15025"/>
          <a:stretch/>
        </p:blipFill>
        <p:spPr bwMode="auto">
          <a:xfrm>
            <a:off x="5791200" y="3505200"/>
            <a:ext cx="2838734" cy="218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40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a:t>
            </a:r>
            <a:r>
              <a:rPr lang="en-US" dirty="0" smtClean="0">
                <a:sym typeface="Symbol"/>
              </a:rPr>
              <a:t></a:t>
            </a:r>
            <a:r>
              <a:rPr lang="en-US" dirty="0" smtClean="0"/>
              <a:t>G+/VG+ Series 4 Drives Custom Software</a:t>
            </a:r>
          </a:p>
          <a:p>
            <a:pPr lvl="1"/>
            <a:r>
              <a:rPr lang="en-US" dirty="0" smtClean="0"/>
              <a:t>Swing Control Series 2 (SCS-S2) (G+)</a:t>
            </a:r>
          </a:p>
          <a:p>
            <a:pPr lvl="1"/>
            <a:r>
              <a:rPr lang="en-US" dirty="0" smtClean="0"/>
              <a:t>Footbrake/Static Stepless Simulation Software (VG+)</a:t>
            </a:r>
          </a:p>
          <a:p>
            <a:pPr lvl="1"/>
            <a:r>
              <a:rPr lang="en-US" dirty="0" smtClean="0"/>
              <a:t>Hoist / Drive Synchronization Software (VG+)</a:t>
            </a:r>
          </a:p>
          <a:p>
            <a:pPr lvl="1"/>
            <a:r>
              <a:rPr lang="en-US" dirty="0" smtClean="0"/>
              <a:t>Clamshell / Grab Bucket Software (VG+)</a:t>
            </a:r>
            <a:endParaRPr lang="en-US" dirty="0"/>
          </a:p>
        </p:txBody>
      </p:sp>
      <p:sp>
        <p:nvSpPr>
          <p:cNvPr id="5734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5735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955" t="15293" r="6698" b="15025"/>
          <a:stretch/>
        </p:blipFill>
        <p:spPr bwMode="auto">
          <a:xfrm>
            <a:off x="5943600" y="3810000"/>
            <a:ext cx="2838734" cy="218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2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a:t>
            </a:r>
            <a:r>
              <a:rPr lang="en-US" dirty="0" smtClean="0">
                <a:sym typeface="Symbol"/>
              </a:rPr>
              <a:t></a:t>
            </a:r>
            <a:r>
              <a:rPr lang="en-US" dirty="0" smtClean="0"/>
              <a:t>G+/VG+ Series 4 Drives Support Tools</a:t>
            </a:r>
          </a:p>
          <a:p>
            <a:pPr lvl="1"/>
            <a:r>
              <a:rPr lang="en-US" dirty="0" smtClean="0"/>
              <a:t>IMPULSE•Link Basic 4.1 – up load / down load software with drive monitoring </a:t>
            </a:r>
          </a:p>
          <a:p>
            <a:pPr lvl="1"/>
            <a:r>
              <a:rPr lang="en-US" dirty="0" smtClean="0"/>
              <a:t>IMPULSE•Link WDS – wireless up load / down load software with drive monitoring </a:t>
            </a:r>
          </a:p>
          <a:p>
            <a:pPr lvl="1"/>
            <a:r>
              <a:rPr lang="en-US" dirty="0" smtClean="0"/>
              <a:t>DataLogger</a:t>
            </a:r>
            <a:r>
              <a:rPr lang="en-US" baseline="30000" dirty="0" smtClean="0"/>
              <a:t>®</a:t>
            </a:r>
            <a:r>
              <a:rPr lang="en-US" dirty="0" smtClean="0"/>
              <a:t> Series 3+ diagnostic device to monitor status including run commands, alarm codes and fault codes, is compatible with IMPULSE Series 4/3/2 Drives</a:t>
            </a:r>
            <a:endParaRPr lang="en-US" dirty="0"/>
          </a:p>
        </p:txBody>
      </p:sp>
      <p:sp>
        <p:nvSpPr>
          <p:cNvPr id="5734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Tree>
    <p:extLst>
      <p:ext uri="{BB962C8B-B14F-4D97-AF65-F5344CB8AC3E}">
        <p14:creationId xmlns:p14="http://schemas.microsoft.com/office/powerpoint/2010/main" val="202949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a:t>
            </a:r>
            <a:r>
              <a:rPr lang="en-US" dirty="0" smtClean="0">
                <a:sym typeface="Symbol"/>
              </a:rPr>
              <a:t></a:t>
            </a:r>
            <a:r>
              <a:rPr lang="en-US" dirty="0" smtClean="0"/>
              <a:t>G+/VG+ Series 4 Drives Serial Communication Options</a:t>
            </a:r>
          </a:p>
          <a:p>
            <a:pPr lvl="1"/>
            <a:r>
              <a:rPr lang="en-US" dirty="0" smtClean="0"/>
              <a:t>All Series 4 drives are compatible with the following serial protocols</a:t>
            </a:r>
          </a:p>
          <a:p>
            <a:pPr lvl="2"/>
            <a:r>
              <a:rPr lang="en-US" dirty="0" smtClean="0"/>
              <a:t>DeviceNet with ADR</a:t>
            </a:r>
          </a:p>
          <a:p>
            <a:pPr lvl="2"/>
            <a:r>
              <a:rPr lang="en-US" dirty="0" smtClean="0"/>
              <a:t>EtherNet /IP</a:t>
            </a:r>
          </a:p>
          <a:p>
            <a:pPr lvl="2"/>
            <a:r>
              <a:rPr lang="en-US" dirty="0" smtClean="0"/>
              <a:t>Modbus TCP / IP</a:t>
            </a:r>
          </a:p>
          <a:p>
            <a:pPr lvl="2"/>
            <a:r>
              <a:rPr lang="en-US" dirty="0" smtClean="0"/>
              <a:t>Profibus- DP </a:t>
            </a:r>
          </a:p>
          <a:p>
            <a:endParaRPr lang="en-US" dirty="0" smtClean="0"/>
          </a:p>
          <a:p>
            <a:endParaRPr lang="en-US" dirty="0" smtClean="0"/>
          </a:p>
          <a:p>
            <a:endParaRPr lang="en-US" dirty="0" smtClean="0"/>
          </a:p>
          <a:p>
            <a:endParaRPr lang="en-US" dirty="0"/>
          </a:p>
        </p:txBody>
      </p:sp>
      <p:sp>
        <p:nvSpPr>
          <p:cNvPr id="6144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614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2819400"/>
            <a:ext cx="33655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90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524000"/>
            <a:ext cx="8305800" cy="4343400"/>
          </a:xfrm>
        </p:spPr>
        <p:txBody>
          <a:bodyPr/>
          <a:lstStyle/>
          <a:p>
            <a:r>
              <a:rPr lang="en-US" dirty="0" smtClean="0"/>
              <a:t>IMPULSE</a:t>
            </a:r>
            <a:r>
              <a:rPr lang="en-US" dirty="0" smtClean="0">
                <a:sym typeface="Symbol"/>
              </a:rPr>
              <a:t></a:t>
            </a:r>
            <a:r>
              <a:rPr lang="en-US" dirty="0" smtClean="0"/>
              <a:t>G+/VG+ Series 4 Drives</a:t>
            </a:r>
          </a:p>
          <a:p>
            <a:pPr lvl="1"/>
            <a:r>
              <a:rPr lang="en-US" dirty="0" smtClean="0"/>
              <a:t>Ratings</a:t>
            </a:r>
          </a:p>
          <a:p>
            <a:pPr lvl="2"/>
            <a:r>
              <a:rPr lang="en-US" dirty="0" smtClean="0"/>
              <a:t>230V Series, 1-150 HP (3.2-415 AMP)</a:t>
            </a:r>
          </a:p>
          <a:p>
            <a:pPr lvl="2"/>
            <a:r>
              <a:rPr lang="en-US" dirty="0" smtClean="0"/>
              <a:t>460V Series, 1-500 HP (1.8-605 AMP)</a:t>
            </a:r>
          </a:p>
          <a:p>
            <a:pPr lvl="2"/>
            <a:r>
              <a:rPr lang="en-US" dirty="0" smtClean="0"/>
              <a:t>575V Series, 1-200 HP (1.7-200 AMP)</a:t>
            </a:r>
          </a:p>
          <a:p>
            <a:pPr lvl="1"/>
            <a:r>
              <a:rPr lang="en-US" dirty="0" smtClean="0"/>
              <a:t>S4IF-12-A60 20V AC Interface</a:t>
            </a:r>
          </a:p>
          <a:p>
            <a:pPr lvl="1"/>
            <a:r>
              <a:rPr lang="en-US" dirty="0" smtClean="0"/>
              <a:t>Built-in Dynamic Braking Transistor in drive sizes up to</a:t>
            </a:r>
          </a:p>
          <a:p>
            <a:pPr lvl="2"/>
            <a:r>
              <a:rPr lang="en-US" dirty="0" smtClean="0"/>
              <a:t>230VAC – 115 Amp</a:t>
            </a:r>
          </a:p>
          <a:p>
            <a:pPr lvl="2"/>
            <a:r>
              <a:rPr lang="en-US" dirty="0" smtClean="0"/>
              <a:t>460VAC - 60 Amp</a:t>
            </a:r>
          </a:p>
          <a:p>
            <a:pPr lvl="2"/>
            <a:r>
              <a:rPr lang="en-US" dirty="0" smtClean="0"/>
              <a:t>575VAC  - 41 Amp</a:t>
            </a:r>
          </a:p>
          <a:p>
            <a:endParaRPr lang="en-US" dirty="0"/>
          </a:p>
        </p:txBody>
      </p:sp>
      <p:sp>
        <p:nvSpPr>
          <p:cNvPr id="63493"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3491" name="Rectangle 4"/>
          <p:cNvSpPr>
            <a:spLocks noChangeArrowheads="1"/>
          </p:cNvSpPr>
          <p:nvPr/>
        </p:nvSpPr>
        <p:spPr bwMode="auto">
          <a:xfrm>
            <a:off x="914400" y="457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600" b="1" dirty="0">
              <a:latin typeface="Arial" charset="0"/>
            </a:endParaRPr>
          </a:p>
        </p:txBody>
      </p:sp>
      <p:pic>
        <p:nvPicPr>
          <p:cNvPr id="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955" t="15293" r="6698" b="15025"/>
          <a:stretch/>
        </p:blipFill>
        <p:spPr bwMode="auto">
          <a:xfrm>
            <a:off x="6629400" y="2057400"/>
            <a:ext cx="237744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94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IMPULSE</a:t>
            </a:r>
            <a:r>
              <a:rPr lang="en-US" dirty="0" smtClean="0">
                <a:sym typeface="Symbol"/>
              </a:rPr>
              <a:t></a:t>
            </a:r>
            <a:r>
              <a:rPr lang="en-US" dirty="0" smtClean="0"/>
              <a:t>G+/VG+ Series 4 Drives</a:t>
            </a:r>
          </a:p>
          <a:p>
            <a:pPr lvl="1"/>
            <a:r>
              <a:rPr lang="en-US" dirty="0" smtClean="0"/>
              <a:t>Three programmable digital outputs are standard</a:t>
            </a:r>
          </a:p>
          <a:p>
            <a:pPr lvl="1"/>
            <a:r>
              <a:rPr lang="en-US" dirty="0" smtClean="0"/>
              <a:t>Six programmable digital inputs</a:t>
            </a:r>
          </a:p>
          <a:p>
            <a:pPr lvl="2"/>
            <a:r>
              <a:rPr lang="en-US" dirty="0" smtClean="0"/>
              <a:t>Additional four inputs with optional card (S4I-120A60)</a:t>
            </a:r>
          </a:p>
          <a:p>
            <a:pPr lvl="1"/>
            <a:r>
              <a:rPr lang="en-US" dirty="0" smtClean="0"/>
              <a:t>Three programmable analog inputs</a:t>
            </a:r>
          </a:p>
          <a:p>
            <a:pPr lvl="1"/>
            <a:r>
              <a:rPr lang="en-US" dirty="0" smtClean="0"/>
              <a:t>Two programmable analog outputs</a:t>
            </a:r>
          </a:p>
          <a:p>
            <a:endParaRPr lang="en-US" dirty="0"/>
          </a:p>
        </p:txBody>
      </p:sp>
      <p:sp>
        <p:nvSpPr>
          <p:cNvPr id="64517"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955" t="15293" r="6698" b="15025"/>
          <a:stretch/>
        </p:blipFill>
        <p:spPr bwMode="auto">
          <a:xfrm>
            <a:off x="6400800" y="3819099"/>
            <a:ext cx="2560320" cy="196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5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IMPULSE</a:t>
            </a:r>
            <a:r>
              <a:rPr lang="en-US" dirty="0" smtClean="0">
                <a:sym typeface="Symbol"/>
              </a:rPr>
              <a:t></a:t>
            </a:r>
            <a:r>
              <a:rPr lang="en-US" dirty="0" smtClean="0"/>
              <a:t>G+ Series 4 Drives</a:t>
            </a:r>
          </a:p>
          <a:p>
            <a:pPr lvl="1"/>
            <a:r>
              <a:rPr lang="en-US" dirty="0" smtClean="0"/>
              <a:t>Built-In Auto-Tuning (Open Loop Vector)</a:t>
            </a:r>
          </a:p>
          <a:p>
            <a:pPr lvl="1"/>
            <a:r>
              <a:rPr lang="en-US" dirty="0" smtClean="0"/>
              <a:t>X-Press Programming™</a:t>
            </a:r>
          </a:p>
          <a:p>
            <a:pPr lvl="1"/>
            <a:r>
              <a:rPr lang="en-US" dirty="0" smtClean="0"/>
              <a:t>Safe Operating Windows™</a:t>
            </a:r>
          </a:p>
          <a:p>
            <a:pPr lvl="1"/>
            <a:r>
              <a:rPr lang="en-US" dirty="0" smtClean="0"/>
              <a:t>Quick Setting</a:t>
            </a:r>
          </a:p>
          <a:p>
            <a:pPr lvl="1"/>
            <a:r>
              <a:rPr lang="en-US" dirty="0" smtClean="0"/>
              <a:t>Multiple Speed Control Methods</a:t>
            </a:r>
          </a:p>
          <a:p>
            <a:pPr lvl="1"/>
            <a:r>
              <a:rPr lang="en-US" dirty="0" smtClean="0"/>
              <a:t>Keypad Copy Function</a:t>
            </a:r>
          </a:p>
          <a:p>
            <a:pPr lvl="1"/>
            <a:r>
              <a:rPr lang="en-US" dirty="0" smtClean="0"/>
              <a:t>Load Check II™</a:t>
            </a:r>
          </a:p>
          <a:p>
            <a:pPr lvl="1"/>
            <a:endParaRPr lang="en-US" dirty="0" smtClean="0"/>
          </a:p>
          <a:p>
            <a:endParaRPr lang="en-US" dirty="0"/>
          </a:p>
        </p:txBody>
      </p:sp>
      <p:sp>
        <p:nvSpPr>
          <p:cNvPr id="65541"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655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895600"/>
            <a:ext cx="176212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72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sz="half" idx="1"/>
          </p:nvPr>
        </p:nvSpPr>
        <p:spPr>
          <a:xfrm>
            <a:off x="457200" y="2133600"/>
            <a:ext cx="4038600" cy="3916363"/>
          </a:xfrm>
        </p:spPr>
        <p:txBody>
          <a:bodyPr/>
          <a:lstStyle/>
          <a:p>
            <a:r>
              <a:rPr lang="en-US" dirty="0" smtClean="0"/>
              <a:t>Brake Set Delay Timers</a:t>
            </a:r>
          </a:p>
          <a:p>
            <a:r>
              <a:rPr lang="en-US" dirty="0" smtClean="0"/>
              <a:t>Torque Proving at Start</a:t>
            </a:r>
          </a:p>
          <a:p>
            <a:r>
              <a:rPr lang="en-US" dirty="0" smtClean="0"/>
              <a:t>Swift Lift™</a:t>
            </a:r>
          </a:p>
          <a:p>
            <a:r>
              <a:rPr lang="en-US" dirty="0" smtClean="0"/>
              <a:t>Inching Control</a:t>
            </a:r>
          </a:p>
          <a:p>
            <a:r>
              <a:rPr lang="en-US" dirty="0" smtClean="0"/>
              <a:t>Slip Compensation</a:t>
            </a:r>
          </a:p>
          <a:p>
            <a:r>
              <a:rPr lang="en-US" dirty="0"/>
              <a:t>Stall Prevention</a:t>
            </a:r>
          </a:p>
          <a:p>
            <a:endParaRPr lang="en-US" dirty="0" smtClean="0"/>
          </a:p>
        </p:txBody>
      </p:sp>
      <p:sp>
        <p:nvSpPr>
          <p:cNvPr id="4" name="Content Placeholder 3"/>
          <p:cNvSpPr>
            <a:spLocks noGrp="1"/>
          </p:cNvSpPr>
          <p:nvPr>
            <p:ph sz="half" idx="2"/>
          </p:nvPr>
        </p:nvSpPr>
        <p:spPr>
          <a:xfrm>
            <a:off x="4648200" y="2133600"/>
            <a:ext cx="4038600" cy="3916363"/>
          </a:xfrm>
        </p:spPr>
        <p:txBody>
          <a:bodyPr/>
          <a:lstStyle/>
          <a:p>
            <a:r>
              <a:rPr lang="en-US" dirty="0" smtClean="0"/>
              <a:t>Alternate Acceleration/</a:t>
            </a:r>
            <a:br>
              <a:rPr lang="en-US" dirty="0" smtClean="0"/>
            </a:br>
            <a:r>
              <a:rPr lang="en-US" dirty="0" smtClean="0"/>
              <a:t>Deceleration</a:t>
            </a:r>
          </a:p>
          <a:p>
            <a:r>
              <a:rPr lang="en-US" dirty="0" smtClean="0"/>
              <a:t>Micro-Positioning Control™</a:t>
            </a:r>
          </a:p>
          <a:p>
            <a:r>
              <a:rPr lang="en-US" dirty="0" smtClean="0"/>
              <a:t>Built-In Auto-Tuning</a:t>
            </a:r>
          </a:p>
          <a:p>
            <a:r>
              <a:rPr lang="en-US" dirty="0" smtClean="0"/>
              <a:t>ISO/EN13849-1 Safe Torque Off </a:t>
            </a:r>
          </a:p>
          <a:p>
            <a:endParaRPr lang="en-US" dirty="0"/>
          </a:p>
        </p:txBody>
      </p:sp>
      <p:sp>
        <p:nvSpPr>
          <p:cNvPr id="66567"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6563" name="Rectangle 4"/>
          <p:cNvSpPr>
            <a:spLocks noChangeArrowheads="1"/>
          </p:cNvSpPr>
          <p:nvPr/>
        </p:nvSpPr>
        <p:spPr bwMode="auto">
          <a:xfrm>
            <a:off x="914400" y="1371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dirty="0" smtClean="0">
                <a:latin typeface="Arial" charset="0"/>
              </a:rPr>
              <a:t>IMPULSE</a:t>
            </a:r>
            <a:r>
              <a:rPr lang="en-US" sz="3200" dirty="0">
                <a:latin typeface="Arial" charset="0"/>
                <a:sym typeface="Symbol"/>
              </a:rPr>
              <a:t></a:t>
            </a:r>
            <a:r>
              <a:rPr lang="en-US" sz="3200" dirty="0" smtClean="0">
                <a:latin typeface="Arial" charset="0"/>
              </a:rPr>
              <a:t>G</a:t>
            </a:r>
            <a:r>
              <a:rPr lang="en-US" sz="3200" dirty="0">
                <a:latin typeface="Arial" charset="0"/>
              </a:rPr>
              <a:t>+ Series </a:t>
            </a:r>
            <a:r>
              <a:rPr lang="en-US" sz="3200" dirty="0" smtClean="0">
                <a:latin typeface="Arial" charset="0"/>
              </a:rPr>
              <a:t>4 </a:t>
            </a:r>
            <a:r>
              <a:rPr lang="en-US" sz="3200" dirty="0">
                <a:latin typeface="Arial" charset="0"/>
              </a:rPr>
              <a:t>Software </a:t>
            </a:r>
            <a:r>
              <a:rPr lang="en-US" sz="3200" dirty="0" smtClean="0">
                <a:latin typeface="Arial" charset="0"/>
              </a:rPr>
              <a:t>Features</a:t>
            </a:r>
            <a:endParaRPr lang="en-US" sz="3200" dirty="0">
              <a:latin typeface="Arial" charset="0"/>
            </a:endParaRPr>
          </a:p>
        </p:txBody>
      </p:sp>
    </p:spTree>
    <p:extLst>
      <p:ext uri="{BB962C8B-B14F-4D97-AF65-F5344CB8AC3E}">
        <p14:creationId xmlns:p14="http://schemas.microsoft.com/office/powerpoint/2010/main" val="57195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IMPULSE</a:t>
            </a:r>
            <a:r>
              <a:rPr lang="en-US" dirty="0" smtClean="0">
                <a:sym typeface="Symbol"/>
              </a:rPr>
              <a:t></a:t>
            </a:r>
            <a:r>
              <a:rPr lang="en-US" dirty="0" smtClean="0"/>
              <a:t>G+ Series 4 Software Features</a:t>
            </a:r>
          </a:p>
          <a:p>
            <a:pPr lvl="1"/>
            <a:r>
              <a:rPr lang="en-US" dirty="0" smtClean="0"/>
              <a:t>Quick Stop™</a:t>
            </a:r>
          </a:p>
          <a:p>
            <a:pPr lvl="1"/>
            <a:r>
              <a:rPr lang="en-US" dirty="0" smtClean="0"/>
              <a:t>Reverse Plug Simulation™</a:t>
            </a:r>
          </a:p>
          <a:p>
            <a:pPr lvl="1"/>
            <a:r>
              <a:rPr lang="en-US" dirty="0" smtClean="0"/>
              <a:t>Multi-Level Password</a:t>
            </a:r>
          </a:p>
          <a:p>
            <a:pPr lvl="1"/>
            <a:r>
              <a:rPr lang="en-US" dirty="0" smtClean="0"/>
              <a:t>Motor Thermal Overload Protection</a:t>
            </a:r>
          </a:p>
          <a:p>
            <a:pPr lvl="1"/>
            <a:r>
              <a:rPr lang="en-US" dirty="0" smtClean="0"/>
              <a:t>Motor Phase Loss Detection</a:t>
            </a:r>
          </a:p>
          <a:p>
            <a:pPr lvl="1"/>
            <a:r>
              <a:rPr lang="en-US" dirty="0" smtClean="0"/>
              <a:t>Ground Fault Protection</a:t>
            </a:r>
          </a:p>
          <a:p>
            <a:endParaRPr lang="en-US" dirty="0"/>
          </a:p>
        </p:txBody>
      </p:sp>
      <p:sp>
        <p:nvSpPr>
          <p:cNvPr id="6759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sp>
        <p:nvSpPr>
          <p:cNvPr id="67587" name="Rectangle 4"/>
          <p:cNvSpPr>
            <a:spLocks noChangeArrowheads="1"/>
          </p:cNvSpPr>
          <p:nvPr/>
        </p:nvSpPr>
        <p:spPr bwMode="auto">
          <a:xfrm>
            <a:off x="914400" y="403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600" b="1" dirty="0">
              <a:latin typeface="Arial" charset="0"/>
            </a:endParaRPr>
          </a:p>
        </p:txBody>
      </p:sp>
      <p:pic>
        <p:nvPicPr>
          <p:cNvPr id="675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55106"/>
            <a:ext cx="176212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94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06075" cy="1108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551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sz="quarter" idx="13"/>
          </p:nvPr>
        </p:nvSpPr>
        <p:spPr/>
        <p:txBody>
          <a:bodyPr/>
          <a:lstStyle/>
          <a:p>
            <a:r>
              <a:rPr lang="en-US" dirty="0" smtClean="0"/>
              <a:t>IMPULSE</a:t>
            </a:r>
            <a:r>
              <a:rPr lang="en-US" dirty="0" smtClean="0">
                <a:sym typeface="Symbol"/>
              </a:rPr>
              <a:t></a:t>
            </a:r>
            <a:r>
              <a:rPr lang="en-US" dirty="0" smtClean="0"/>
              <a:t>G+ Series 4 Software Features</a:t>
            </a:r>
          </a:p>
          <a:p>
            <a:pPr lvl="1"/>
            <a:r>
              <a:rPr lang="en-US" dirty="0" smtClean="0"/>
              <a:t>Overload/Load Check Counter</a:t>
            </a:r>
          </a:p>
          <a:p>
            <a:pPr lvl="1"/>
            <a:r>
              <a:rPr lang="en-US" dirty="0" smtClean="0"/>
              <a:t>Number of Operations Counter</a:t>
            </a:r>
          </a:p>
          <a:p>
            <a:pPr lvl="1"/>
            <a:r>
              <a:rPr lang="en-US" dirty="0" smtClean="0"/>
              <a:t>Short Circuit Protection</a:t>
            </a:r>
          </a:p>
          <a:p>
            <a:pPr lvl="1"/>
            <a:r>
              <a:rPr lang="en-US" dirty="0" smtClean="0"/>
              <a:t>Built-In Serial Option</a:t>
            </a:r>
          </a:p>
          <a:p>
            <a:pPr lvl="1"/>
            <a:r>
              <a:rPr lang="en-US" dirty="0" smtClean="0"/>
              <a:t>Fault history and trace data via ROM</a:t>
            </a:r>
          </a:p>
          <a:p>
            <a:pPr lvl="1"/>
            <a:r>
              <a:rPr lang="en-US" dirty="0" smtClean="0"/>
              <a:t>Elapsed Run Timer</a:t>
            </a:r>
          </a:p>
          <a:p>
            <a:pPr lvl="1"/>
            <a:r>
              <a:rPr lang="en-US" dirty="0" smtClean="0"/>
              <a:t>Maintenance Timer</a:t>
            </a:r>
          </a:p>
        </p:txBody>
      </p:sp>
      <p:sp>
        <p:nvSpPr>
          <p:cNvPr id="6861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 </a:t>
            </a:r>
            <a:br>
              <a:rPr lang="en-US" dirty="0" smtClean="0"/>
            </a:br>
            <a:r>
              <a:rPr lang="en-US" dirty="0" smtClean="0"/>
              <a:t>  </a:t>
            </a:r>
            <a:br>
              <a:rPr lang="en-US" dirty="0" smtClean="0"/>
            </a:br>
            <a:endParaRPr lang="en-US" dirty="0" smtClean="0"/>
          </a:p>
        </p:txBody>
      </p:sp>
      <p:pic>
        <p:nvPicPr>
          <p:cNvPr id="686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438400"/>
            <a:ext cx="176212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77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IMPULSE</a:t>
            </a:r>
            <a:r>
              <a:rPr lang="en-US" dirty="0" smtClean="0">
                <a:sym typeface="Symbol"/>
              </a:rPr>
              <a:t></a:t>
            </a:r>
            <a:r>
              <a:rPr lang="en-US" dirty="0" smtClean="0"/>
              <a:t>G+ Series 4 Custom Software</a:t>
            </a:r>
          </a:p>
          <a:p>
            <a:pPr lvl="1"/>
            <a:r>
              <a:rPr lang="en-US" dirty="0" smtClean="0"/>
              <a:t>Sway Control System (SCS</a:t>
            </a:r>
            <a:r>
              <a:rPr lang="en-US" baseline="30000" dirty="0" smtClean="0"/>
              <a:t>®</a:t>
            </a:r>
            <a:r>
              <a:rPr lang="en-US" dirty="0" smtClean="0"/>
              <a:t>) Series 2</a:t>
            </a:r>
          </a:p>
          <a:p>
            <a:endParaRPr lang="en-US" dirty="0"/>
          </a:p>
        </p:txBody>
      </p:sp>
      <p:sp>
        <p:nvSpPr>
          <p:cNvPr id="69636"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696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83243"/>
            <a:ext cx="175895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36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IMPULSE</a:t>
            </a:r>
            <a:r>
              <a:rPr lang="en-US" dirty="0" smtClean="0">
                <a:sym typeface="Symbol"/>
              </a:rPr>
              <a:t></a:t>
            </a:r>
            <a:r>
              <a:rPr lang="en-US" dirty="0" smtClean="0"/>
              <a:t>G+ Series 4 Optional Communications</a:t>
            </a:r>
          </a:p>
          <a:p>
            <a:pPr lvl="1"/>
            <a:r>
              <a:rPr lang="en-US" dirty="0" smtClean="0"/>
              <a:t>All Series 4 drives offer optional wireless communication IMPULSE</a:t>
            </a:r>
            <a:r>
              <a:rPr lang="en-US" dirty="0" smtClean="0">
                <a:sym typeface="Symbol"/>
              </a:rPr>
              <a:t></a:t>
            </a:r>
            <a:r>
              <a:rPr lang="en-US" dirty="0" smtClean="0"/>
              <a:t>Link WDS for up to 31 drives (nodes) which can provide </a:t>
            </a:r>
          </a:p>
          <a:p>
            <a:pPr lvl="2"/>
            <a:r>
              <a:rPr lang="en-US" dirty="0" smtClean="0"/>
              <a:t>Drive Operation Monitoring</a:t>
            </a:r>
          </a:p>
          <a:p>
            <a:pPr lvl="2"/>
            <a:r>
              <a:rPr lang="en-US" dirty="0" smtClean="0"/>
              <a:t>Drive Diagnostics</a:t>
            </a:r>
          </a:p>
          <a:p>
            <a:pPr lvl="2"/>
            <a:r>
              <a:rPr lang="en-US" dirty="0" smtClean="0"/>
              <a:t>Drive Programming</a:t>
            </a:r>
          </a:p>
          <a:p>
            <a:pPr marL="0" indent="0">
              <a:buNone/>
            </a:pPr>
            <a:endParaRPr lang="en-US" dirty="0" smtClean="0"/>
          </a:p>
        </p:txBody>
      </p:sp>
      <p:sp>
        <p:nvSpPr>
          <p:cNvPr id="70660"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706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60699"/>
            <a:ext cx="17589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6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IMPULSE</a:t>
            </a:r>
            <a:r>
              <a:rPr lang="en-US" dirty="0" smtClean="0">
                <a:sym typeface="Symbol"/>
              </a:rPr>
              <a:t>V</a:t>
            </a:r>
            <a:r>
              <a:rPr lang="en-US" dirty="0" smtClean="0"/>
              <a:t>G</a:t>
            </a:r>
            <a:r>
              <a:rPr lang="en-US" dirty="0"/>
              <a:t>+ Series 4 </a:t>
            </a:r>
            <a:endParaRPr lang="en-US" dirty="0" smtClean="0"/>
          </a:p>
          <a:p>
            <a:pPr lvl="1"/>
            <a:r>
              <a:rPr lang="en-US" dirty="0" smtClean="0"/>
              <a:t>Latest Generation IGBTs</a:t>
            </a:r>
          </a:p>
          <a:p>
            <a:pPr lvl="1"/>
            <a:r>
              <a:rPr lang="en-US" dirty="0" smtClean="0"/>
              <a:t>CMAA Class A through F</a:t>
            </a:r>
          </a:p>
          <a:p>
            <a:pPr lvl="1"/>
            <a:r>
              <a:rPr lang="en-US" dirty="0" smtClean="0"/>
              <a:t>Up to 1500:1 – “Closed Loop” Vector Control</a:t>
            </a:r>
          </a:p>
          <a:p>
            <a:pPr lvl="1"/>
            <a:r>
              <a:rPr lang="en-US" dirty="0" smtClean="0"/>
              <a:t>Keypad w/English Display</a:t>
            </a:r>
          </a:p>
          <a:p>
            <a:endParaRPr lang="en-US" dirty="0"/>
          </a:p>
        </p:txBody>
      </p:sp>
      <p:sp>
        <p:nvSpPr>
          <p:cNvPr id="71684"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716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05200"/>
            <a:ext cx="191135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a:t>
            </a:r>
          </a:p>
          <a:p>
            <a:pPr lvl="1"/>
            <a:r>
              <a:rPr lang="en-US" dirty="0" smtClean="0"/>
              <a:t>Built-in Auto-Tuning </a:t>
            </a:r>
          </a:p>
          <a:p>
            <a:pPr lvl="1"/>
            <a:r>
              <a:rPr lang="en-US" dirty="0" smtClean="0"/>
              <a:t>X-Press Programming™</a:t>
            </a:r>
          </a:p>
          <a:p>
            <a:pPr lvl="1"/>
            <a:r>
              <a:rPr lang="en-US" dirty="0" smtClean="0"/>
              <a:t>Safe Operating Windows™</a:t>
            </a:r>
          </a:p>
          <a:p>
            <a:pPr lvl="1"/>
            <a:r>
              <a:rPr lang="en-US" dirty="0" smtClean="0"/>
              <a:t>Multiple Speed Control Methods</a:t>
            </a:r>
          </a:p>
          <a:p>
            <a:pPr lvl="1"/>
            <a:r>
              <a:rPr lang="en-US" dirty="0" smtClean="0"/>
              <a:t>Keypad Copy Function</a:t>
            </a:r>
          </a:p>
          <a:p>
            <a:pPr lvl="1"/>
            <a:r>
              <a:rPr lang="en-US" dirty="0" smtClean="0"/>
              <a:t>Load Check II™</a:t>
            </a:r>
          </a:p>
          <a:p>
            <a:pPr lvl="1"/>
            <a:r>
              <a:rPr lang="en-US" dirty="0" smtClean="0"/>
              <a:t>Brake Answer Back</a:t>
            </a:r>
          </a:p>
          <a:p>
            <a:endParaRPr lang="en-US" dirty="0" smtClean="0"/>
          </a:p>
        </p:txBody>
      </p:sp>
      <p:sp>
        <p:nvSpPr>
          <p:cNvPr id="74755" name="Rectangle 4"/>
          <p:cNvSpPr>
            <a:spLocks noGrp="1" noChangeArrowheads="1"/>
          </p:cNvSpPr>
          <p:nvPr>
            <p:ph type="title"/>
          </p:nvPr>
        </p:nvSpPr>
        <p:spPr/>
        <p:txBody>
          <a:bodyPr/>
          <a:lstStyle/>
          <a:p>
            <a:r>
              <a:rPr lang="en-US" dirty="0" smtClean="0"/>
              <a:t>IMPULSE Drives</a:t>
            </a:r>
            <a:endParaRPr lang="en-US" dirty="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194560" cy="30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Software Features</a:t>
            </a:r>
          </a:p>
          <a:p>
            <a:pPr lvl="1"/>
            <a:r>
              <a:rPr lang="en-US" sz="2200" dirty="0"/>
              <a:t>Brake Set Delay Timers</a:t>
            </a:r>
          </a:p>
          <a:p>
            <a:pPr lvl="1"/>
            <a:r>
              <a:rPr lang="en-US" sz="2200" dirty="0"/>
              <a:t>Torque Proving at Start</a:t>
            </a:r>
          </a:p>
          <a:p>
            <a:pPr lvl="1"/>
            <a:r>
              <a:rPr lang="en-US" sz="2200" dirty="0"/>
              <a:t>Ultra Lift™ </a:t>
            </a:r>
          </a:p>
          <a:p>
            <a:pPr lvl="1"/>
            <a:r>
              <a:rPr lang="en-US" sz="2200" dirty="0"/>
              <a:t>Slip Compensation</a:t>
            </a:r>
          </a:p>
          <a:p>
            <a:pPr lvl="1"/>
            <a:r>
              <a:rPr lang="en-US" sz="2200" dirty="0"/>
              <a:t>Stall Prevention</a:t>
            </a:r>
          </a:p>
          <a:p>
            <a:pPr lvl="1"/>
            <a:r>
              <a:rPr lang="en-US" sz="2200" dirty="0"/>
              <a:t>Alternate Acceleration/Deceleration</a:t>
            </a:r>
          </a:p>
          <a:p>
            <a:pPr lvl="1"/>
            <a:r>
              <a:rPr lang="en-US" sz="2200" dirty="0"/>
              <a:t>Micro-Positioning Control™</a:t>
            </a:r>
          </a:p>
          <a:p>
            <a:pPr lvl="1"/>
            <a:r>
              <a:rPr lang="en-US" sz="2200" dirty="0"/>
              <a:t>Built-In Auto-Tuning</a:t>
            </a:r>
          </a:p>
          <a:p>
            <a:endParaRPr lang="en-US" dirty="0" smtClean="0"/>
          </a:p>
        </p:txBody>
      </p:sp>
      <p:sp>
        <p:nvSpPr>
          <p:cNvPr id="74755" name="Rectangle 4"/>
          <p:cNvSpPr>
            <a:spLocks noGrp="1" noChangeArrowheads="1"/>
          </p:cNvSpPr>
          <p:nvPr>
            <p:ph type="title"/>
          </p:nvPr>
        </p:nvSpPr>
        <p:spPr/>
        <p:txBody>
          <a:bodyPr/>
          <a:lstStyle/>
          <a:p>
            <a:r>
              <a:rPr lang="en-US" dirty="0" smtClean="0"/>
              <a:t>IMPULSE Drives</a:t>
            </a:r>
            <a:endParaRPr lang="en-US" dirty="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194560" cy="30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4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Software Features</a:t>
            </a:r>
          </a:p>
          <a:p>
            <a:pPr lvl="1"/>
            <a:r>
              <a:rPr lang="en-US" dirty="0" smtClean="0"/>
              <a:t>Motor Torque Proving at Start</a:t>
            </a:r>
          </a:p>
          <a:p>
            <a:pPr lvl="1"/>
            <a:r>
              <a:rPr lang="en-US" dirty="0" smtClean="0"/>
              <a:t>Roll Back Detection at Start</a:t>
            </a:r>
          </a:p>
          <a:p>
            <a:pPr lvl="1"/>
            <a:r>
              <a:rPr lang="en-US" dirty="0" smtClean="0"/>
              <a:t>Seized Brake Detection at Start </a:t>
            </a:r>
          </a:p>
          <a:p>
            <a:pPr lvl="1"/>
            <a:r>
              <a:rPr lang="en-US" dirty="0" smtClean="0"/>
              <a:t>Brake Proving at Stop </a:t>
            </a:r>
          </a:p>
          <a:p>
            <a:pPr lvl="1"/>
            <a:r>
              <a:rPr lang="en-US" dirty="0" smtClean="0"/>
              <a:t>Load Check II™</a:t>
            </a:r>
          </a:p>
          <a:p>
            <a:pPr lvl="1"/>
            <a:r>
              <a:rPr lang="en-US" dirty="0" smtClean="0"/>
              <a:t>Torque Limited Accel and Decel</a:t>
            </a:r>
          </a:p>
          <a:p>
            <a:pPr lvl="1"/>
            <a:r>
              <a:rPr lang="en-US" dirty="0" smtClean="0"/>
              <a:t>Built-In Auto-Tuning</a:t>
            </a:r>
          </a:p>
          <a:p>
            <a:endParaRPr lang="en-US" dirty="0" smtClean="0"/>
          </a:p>
        </p:txBody>
      </p:sp>
      <p:sp>
        <p:nvSpPr>
          <p:cNvPr id="74755" name="Rectangle 4"/>
          <p:cNvSpPr>
            <a:spLocks noGrp="1" noChangeArrowheads="1"/>
          </p:cNvSpPr>
          <p:nvPr>
            <p:ph type="title"/>
          </p:nvPr>
        </p:nvSpPr>
        <p:spPr/>
        <p:txBody>
          <a:bodyPr/>
          <a:lstStyle/>
          <a:p>
            <a:r>
              <a:rPr lang="en-US" dirty="0" smtClean="0"/>
              <a:t>IMPULSE Drives</a:t>
            </a:r>
            <a:endParaRPr lang="en-US" dirty="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194560" cy="30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46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Software Features</a:t>
            </a:r>
          </a:p>
          <a:p>
            <a:pPr lvl="1"/>
            <a:r>
              <a:rPr lang="en-US" dirty="0" smtClean="0"/>
              <a:t> Quick Stop™</a:t>
            </a:r>
          </a:p>
          <a:p>
            <a:pPr lvl="1"/>
            <a:r>
              <a:rPr lang="en-US" dirty="0" smtClean="0"/>
              <a:t>Reverse Plug Simulation™</a:t>
            </a:r>
          </a:p>
          <a:p>
            <a:pPr lvl="1"/>
            <a:r>
              <a:rPr lang="en-US" dirty="0" smtClean="0"/>
              <a:t>Multi-Level Password</a:t>
            </a:r>
          </a:p>
          <a:p>
            <a:pPr lvl="1"/>
            <a:r>
              <a:rPr lang="en-US" dirty="0" smtClean="0"/>
              <a:t>Motor Thermal Overload Protection</a:t>
            </a:r>
          </a:p>
          <a:p>
            <a:pPr lvl="1"/>
            <a:r>
              <a:rPr lang="en-US" dirty="0" smtClean="0"/>
              <a:t>Motor Phase Loss Detection</a:t>
            </a:r>
          </a:p>
          <a:p>
            <a:pPr lvl="1"/>
            <a:r>
              <a:rPr lang="en-US" dirty="0" smtClean="0"/>
              <a:t>Ground Fault Protection</a:t>
            </a:r>
          </a:p>
          <a:p>
            <a:pPr lvl="1"/>
            <a:r>
              <a:rPr lang="en-US" dirty="0" smtClean="0"/>
              <a:t>Slack Cable Protection</a:t>
            </a:r>
          </a:p>
          <a:p>
            <a:pPr lvl="1"/>
            <a:endParaRPr lang="en-US" dirty="0" smtClean="0"/>
          </a:p>
          <a:p>
            <a:endParaRPr lang="en-US" dirty="0" smtClean="0"/>
          </a:p>
        </p:txBody>
      </p:sp>
      <p:sp>
        <p:nvSpPr>
          <p:cNvPr id="74755" name="Rectangle 4"/>
          <p:cNvSpPr>
            <a:spLocks noGrp="1" noChangeArrowheads="1"/>
          </p:cNvSpPr>
          <p:nvPr>
            <p:ph type="title"/>
          </p:nvPr>
        </p:nvSpPr>
        <p:spPr/>
        <p:txBody>
          <a:bodyPr/>
          <a:lstStyle/>
          <a:p>
            <a:r>
              <a:rPr lang="en-US" dirty="0" smtClean="0"/>
              <a:t>IMPULSE Drives</a:t>
            </a:r>
            <a:endParaRPr lang="en-US" dirty="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194560" cy="30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01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Software Features</a:t>
            </a:r>
          </a:p>
          <a:p>
            <a:pPr lvl="1"/>
            <a:r>
              <a:rPr lang="en-US" dirty="0" smtClean="0"/>
              <a:t>Overload/Load Check Counter</a:t>
            </a:r>
          </a:p>
          <a:p>
            <a:pPr lvl="1"/>
            <a:r>
              <a:rPr lang="en-US" dirty="0" smtClean="0"/>
              <a:t>Number of Operations</a:t>
            </a:r>
          </a:p>
          <a:p>
            <a:pPr lvl="1"/>
            <a:r>
              <a:rPr lang="en-US" dirty="0" smtClean="0"/>
              <a:t>Short Circuit Protection</a:t>
            </a:r>
          </a:p>
          <a:p>
            <a:pPr lvl="1"/>
            <a:r>
              <a:rPr lang="en-US" dirty="0" smtClean="0"/>
              <a:t>Built-In Serial Communication</a:t>
            </a:r>
          </a:p>
          <a:p>
            <a:pPr lvl="1"/>
            <a:r>
              <a:rPr lang="en-US" dirty="0" smtClean="0"/>
              <a:t>Fault History and Trace Data via ROM</a:t>
            </a:r>
          </a:p>
          <a:p>
            <a:pPr lvl="1"/>
            <a:r>
              <a:rPr lang="en-US" dirty="0" smtClean="0"/>
              <a:t>Elapsed Run Timer</a:t>
            </a:r>
          </a:p>
          <a:p>
            <a:pPr lvl="1"/>
            <a:endParaRPr lang="en-US" dirty="0" smtClean="0"/>
          </a:p>
          <a:p>
            <a:pPr lvl="1"/>
            <a:endParaRPr lang="en-US" dirty="0" smtClean="0"/>
          </a:p>
          <a:p>
            <a:endParaRPr lang="en-US" dirty="0" smtClean="0"/>
          </a:p>
        </p:txBody>
      </p:sp>
      <p:sp>
        <p:nvSpPr>
          <p:cNvPr id="74755" name="Rectangle 4"/>
          <p:cNvSpPr>
            <a:spLocks noGrp="1" noChangeArrowheads="1"/>
          </p:cNvSpPr>
          <p:nvPr>
            <p:ph type="title"/>
          </p:nvPr>
        </p:nvSpPr>
        <p:spPr/>
        <p:txBody>
          <a:bodyPr/>
          <a:lstStyle/>
          <a:p>
            <a:r>
              <a:rPr lang="en-US" dirty="0" smtClean="0"/>
              <a:t>IMPULSE Drives</a:t>
            </a:r>
            <a:endParaRPr lang="en-US" dirty="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743200"/>
            <a:ext cx="2194560" cy="30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64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Software Features</a:t>
            </a:r>
          </a:p>
          <a:p>
            <a:pPr lvl="1"/>
            <a:r>
              <a:rPr lang="en-US" dirty="0" smtClean="0"/>
              <a:t>Additional Standard Options</a:t>
            </a:r>
          </a:p>
          <a:p>
            <a:pPr lvl="2"/>
            <a:r>
              <a:rPr lang="en-US" dirty="0" smtClean="0"/>
              <a:t>Snapped Shaft / Drive Train Discontinuity Detection</a:t>
            </a:r>
          </a:p>
          <a:p>
            <a:pPr lvl="2"/>
            <a:r>
              <a:rPr lang="en-US" dirty="0" smtClean="0"/>
              <a:t>Indexing</a:t>
            </a:r>
          </a:p>
          <a:p>
            <a:pPr lvl="2"/>
            <a:r>
              <a:rPr lang="en-US" dirty="0" smtClean="0"/>
              <a:t>Load Sharing</a:t>
            </a:r>
          </a:p>
          <a:p>
            <a:pPr lvl="2"/>
            <a:r>
              <a:rPr lang="en-US" dirty="0" smtClean="0"/>
              <a:t>Electronic Programmable Limit Switches</a:t>
            </a:r>
          </a:p>
          <a:p>
            <a:pPr lvl="2"/>
            <a:r>
              <a:rPr lang="en-US" dirty="0" smtClean="0"/>
              <a:t>ISO/EN13849-1 Safe Torque Off</a:t>
            </a:r>
          </a:p>
          <a:p>
            <a:pPr lvl="2"/>
            <a:r>
              <a:rPr lang="en-US" dirty="0" smtClean="0"/>
              <a:t>Brake Test Function </a:t>
            </a:r>
          </a:p>
          <a:p>
            <a:pPr lvl="1"/>
            <a:endParaRPr lang="en-US" dirty="0" smtClean="0"/>
          </a:p>
          <a:p>
            <a:pPr lvl="1"/>
            <a:endParaRPr lang="en-US" dirty="0" smtClean="0"/>
          </a:p>
          <a:p>
            <a:pPr lvl="1"/>
            <a:endParaRPr lang="en-US" dirty="0" smtClean="0"/>
          </a:p>
          <a:p>
            <a:endParaRPr lang="en-US" dirty="0" smtClean="0"/>
          </a:p>
        </p:txBody>
      </p:sp>
      <p:sp>
        <p:nvSpPr>
          <p:cNvPr id="74755" name="Rectangle 4"/>
          <p:cNvSpPr>
            <a:spLocks noGrp="1" noChangeArrowheads="1"/>
          </p:cNvSpPr>
          <p:nvPr>
            <p:ph type="title"/>
          </p:nvPr>
        </p:nvSpPr>
        <p:spPr/>
        <p:txBody>
          <a:bodyPr/>
          <a:lstStyle/>
          <a:p>
            <a:r>
              <a:rPr lang="en-US" dirty="0" smtClean="0"/>
              <a:t>IMPULSE Drives</a:t>
            </a:r>
            <a:endParaRPr lang="en-US" dirty="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971800"/>
            <a:ext cx="2011680" cy="276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00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89154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33400"/>
            <a:ext cx="4854855" cy="523220"/>
          </a:xfrm>
          <a:prstGeom prst="rect">
            <a:avLst/>
          </a:prstGeom>
          <a:ln/>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800" b="1" dirty="0" smtClean="0"/>
              <a:t>Impulse Drives: Safety Features</a:t>
            </a:r>
            <a:endParaRPr lang="en-US" sz="2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01535"/>
            <a:ext cx="1703366" cy="1554480"/>
          </a:xfrm>
          <a:prstGeom prst="rect">
            <a:avLst/>
          </a:prstGeom>
        </p:spPr>
      </p:pic>
    </p:spTree>
    <p:extLst>
      <p:ext uri="{BB962C8B-B14F-4D97-AF65-F5344CB8AC3E}">
        <p14:creationId xmlns:p14="http://schemas.microsoft.com/office/powerpoint/2010/main" val="41219268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type="body" sz="quarter" idx="13"/>
          </p:nvPr>
        </p:nvSpPr>
        <p:spPr/>
        <p:txBody>
          <a:bodyPr/>
          <a:lstStyle/>
          <a:p>
            <a:r>
              <a:rPr lang="en-US" dirty="0" smtClean="0"/>
              <a:t>Explanation of “Vector Control”</a:t>
            </a:r>
          </a:p>
          <a:p>
            <a:pPr lvl="1"/>
            <a:r>
              <a:rPr lang="en-US" dirty="0" smtClean="0"/>
              <a:t>Used with IMPULSE</a:t>
            </a:r>
            <a:r>
              <a:rPr lang="en-US" dirty="0" smtClean="0">
                <a:sym typeface="Symbol"/>
              </a:rPr>
              <a:t></a:t>
            </a:r>
            <a:r>
              <a:rPr lang="en-US" dirty="0" smtClean="0"/>
              <a:t>G+ Mini / IMPULSE</a:t>
            </a:r>
            <a:r>
              <a:rPr lang="en-US" dirty="0" smtClean="0">
                <a:sym typeface="Symbol"/>
              </a:rPr>
              <a:t></a:t>
            </a:r>
            <a:r>
              <a:rPr lang="en-US" dirty="0" smtClean="0"/>
              <a:t>G+ Series 4 and IMPULSE</a:t>
            </a:r>
            <a:r>
              <a:rPr lang="en-US" dirty="0" smtClean="0">
                <a:sym typeface="Symbol"/>
              </a:rPr>
              <a:t></a:t>
            </a:r>
            <a:r>
              <a:rPr lang="en-US" dirty="0" smtClean="0"/>
              <a:t>VG+ Series 4  </a:t>
            </a:r>
          </a:p>
        </p:txBody>
      </p:sp>
      <p:sp>
        <p:nvSpPr>
          <p:cNvPr id="13" name="Title 12"/>
          <p:cNvSpPr>
            <a:spLocks noGrp="1"/>
          </p:cNvSpPr>
          <p:nvPr>
            <p:ph type="title"/>
          </p:nvPr>
        </p:nvSpPr>
        <p:spPr/>
        <p:txBody>
          <a:bodyPr/>
          <a:lstStyle/>
          <a:p>
            <a:r>
              <a:rPr lang="en-US" dirty="0"/>
              <a:t>IMPULSE Drives</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67856"/>
            <a:ext cx="191135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165475"/>
            <a:ext cx="176212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l="4529" r="4887"/>
          <a:stretch>
            <a:fillRect/>
          </a:stretch>
        </p:blipFill>
        <p:spPr bwMode="auto">
          <a:xfrm>
            <a:off x="831850" y="3397250"/>
            <a:ext cx="16827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86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dirty="0" smtClean="0"/>
              <a:t>IMPULSE Drives</a:t>
            </a:r>
          </a:p>
        </p:txBody>
      </p:sp>
      <p:pic>
        <p:nvPicPr>
          <p:cNvPr id="81924" name="Picture 4" descr="A:\View3.jpg"/>
          <p:cNvPicPr>
            <a:picLocks noChangeAspect="1" noChangeArrowheads="1"/>
          </p:cNvPicPr>
          <p:nvPr/>
        </p:nvPicPr>
        <p:blipFill>
          <a:blip r:embed="rId3">
            <a:extLst>
              <a:ext uri="{28A0092B-C50C-407E-A947-70E740481C1C}">
                <a14:useLocalDpi xmlns:a14="http://schemas.microsoft.com/office/drawing/2010/main" val="0"/>
              </a:ext>
            </a:extLst>
          </a:blip>
          <a:srcRect t="9901"/>
          <a:stretch>
            <a:fillRect/>
          </a:stretch>
        </p:blipFill>
        <p:spPr bwMode="auto">
          <a:xfrm>
            <a:off x="1981200" y="2209800"/>
            <a:ext cx="60198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6"/>
          <p:cNvSpPr txBox="1">
            <a:spLocks noChangeArrowheads="1"/>
          </p:cNvSpPr>
          <p:nvPr/>
        </p:nvSpPr>
        <p:spPr bwMode="auto">
          <a:xfrm>
            <a:off x="533400" y="1600200"/>
            <a:ext cx="8229600" cy="762000"/>
          </a:xfrm>
          <a:prstGeom prst="rect">
            <a:avLst/>
          </a:prstGeom>
          <a:noFill/>
          <a:ln w="9525">
            <a:noFill/>
            <a:miter lim="800000"/>
            <a:headEnd/>
            <a:tailEnd/>
          </a:ln>
        </p:spPr>
        <p:txBody>
          <a:bodyPr anchor="ctr"/>
          <a:lstStyle>
            <a:defPPr>
              <a:defRPr lang="en-US"/>
            </a:defPPr>
            <a:lvl1pPr algn="ctr" eaLnBrk="0" hangingPunct="0">
              <a:defRPr sz="3600" b="1" kern="0">
                <a:latin typeface="+mj-lt"/>
                <a:ea typeface="+mj-ea"/>
                <a:cs typeface="+mj-cs"/>
              </a:defRPr>
            </a:lvl1pPr>
          </a:lstStyle>
          <a:p>
            <a:r>
              <a:rPr lang="en-US" dirty="0"/>
              <a:t/>
            </a:r>
            <a:br>
              <a:rPr lang="en-US" dirty="0"/>
            </a:br>
            <a:r>
              <a:rPr lang="en-US" dirty="0"/>
              <a:t>Vector Control Light </a:t>
            </a:r>
            <a:r>
              <a:rPr lang="en-US" dirty="0" smtClean="0"/>
              <a:t>Load</a:t>
            </a: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619101877"/>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dirty="0" smtClean="0"/>
              <a:t>IMPULSE Drives</a:t>
            </a:r>
          </a:p>
        </p:txBody>
      </p:sp>
      <p:pic>
        <p:nvPicPr>
          <p:cNvPr id="82948" name="Picture 5" descr="A:\View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2032000"/>
            <a:ext cx="40417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6"/>
          <p:cNvSpPr txBox="1">
            <a:spLocks noChangeArrowheads="1"/>
          </p:cNvSpPr>
          <p:nvPr/>
        </p:nvSpPr>
        <p:spPr bwMode="auto">
          <a:xfrm>
            <a:off x="914400" y="1438701"/>
            <a:ext cx="7467600" cy="762000"/>
          </a:xfrm>
          <a:prstGeom prst="rect">
            <a:avLst/>
          </a:prstGeom>
          <a:noFill/>
          <a:ln w="9525">
            <a:noFill/>
            <a:miter lim="800000"/>
            <a:headEnd/>
            <a:tailEnd/>
          </a:ln>
        </p:spPr>
        <p:txBody>
          <a:bodyPr anchor="ctr"/>
          <a:lstStyle/>
          <a:p>
            <a:pPr algn="ctr">
              <a:defRPr/>
            </a:pPr>
            <a:r>
              <a:rPr lang="en-US" sz="3600" dirty="0" smtClean="0"/>
              <a:t>Vector Control Heavy Load</a:t>
            </a:r>
            <a:endParaRPr lang="en-US" sz="3600" b="1" kern="0" dirty="0">
              <a:latin typeface="+mj-lt"/>
              <a:ea typeface="+mj-ea"/>
              <a:cs typeface="+mj-cs"/>
            </a:endParaRPr>
          </a:p>
        </p:txBody>
      </p:sp>
    </p:spTree>
    <p:extLst>
      <p:ext uri="{BB962C8B-B14F-4D97-AF65-F5344CB8AC3E}">
        <p14:creationId xmlns:p14="http://schemas.microsoft.com/office/powerpoint/2010/main" val="1379123740"/>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dirty="0" smtClean="0"/>
              <a:t>IMPULSE Drives</a:t>
            </a:r>
          </a:p>
        </p:txBody>
      </p:sp>
      <p:pic>
        <p:nvPicPr>
          <p:cNvPr id="83972" name="Picture 4" descr="I:\mrkting\MRKETING\TRAINING\slide7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1990299"/>
            <a:ext cx="52578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txBox="1">
            <a:spLocks noChangeArrowheads="1"/>
          </p:cNvSpPr>
          <p:nvPr/>
        </p:nvSpPr>
        <p:spPr bwMode="auto">
          <a:xfrm>
            <a:off x="914400" y="1295400"/>
            <a:ext cx="7467600" cy="762000"/>
          </a:xfrm>
          <a:prstGeom prst="rect">
            <a:avLst/>
          </a:prstGeom>
          <a:noFill/>
          <a:ln w="9525">
            <a:noFill/>
            <a:miter lim="800000"/>
            <a:headEnd/>
            <a:tailEnd/>
          </a:ln>
        </p:spPr>
        <p:txBody>
          <a:bodyPr anchor="ctr"/>
          <a:lstStyle/>
          <a:p>
            <a:pPr algn="ctr">
              <a:defRPr/>
            </a:pPr>
            <a:r>
              <a:rPr lang="en-US" sz="3400" dirty="0" smtClean="0"/>
              <a:t>Vector Control Typical Representation</a:t>
            </a:r>
            <a:endParaRPr lang="en-US" sz="3400" b="1" kern="0" dirty="0">
              <a:latin typeface="+mj-lt"/>
              <a:ea typeface="+mj-ea"/>
              <a:cs typeface="+mj-cs"/>
            </a:endParaRPr>
          </a:p>
        </p:txBody>
      </p:sp>
    </p:spTree>
    <p:extLst>
      <p:ext uri="{BB962C8B-B14F-4D97-AF65-F5344CB8AC3E}">
        <p14:creationId xmlns:p14="http://schemas.microsoft.com/office/powerpoint/2010/main" val="2150830610"/>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a:t>
            </a:r>
          </a:p>
          <a:p>
            <a:pPr lvl="1"/>
            <a:r>
              <a:rPr lang="en-US" dirty="0" smtClean="0"/>
              <a:t>Closed Loop Vector Mode of Operation</a:t>
            </a:r>
          </a:p>
          <a:p>
            <a:pPr lvl="2"/>
            <a:r>
              <a:rPr lang="en-US" dirty="0" smtClean="0"/>
              <a:t>Termed “Flux Vector” Control  </a:t>
            </a:r>
          </a:p>
          <a:p>
            <a:pPr lvl="2"/>
            <a:r>
              <a:rPr lang="en-US" dirty="0" smtClean="0"/>
              <a:t>Closed Loop control via Encoder</a:t>
            </a:r>
          </a:p>
          <a:p>
            <a:pPr lvl="2"/>
            <a:r>
              <a:rPr lang="en-US" dirty="0" smtClean="0"/>
              <a:t>Speed Set Points with Torque Limit</a:t>
            </a:r>
          </a:p>
          <a:p>
            <a:pPr lvl="2"/>
            <a:r>
              <a:rPr lang="en-US" dirty="0" smtClean="0"/>
              <a:t>Determines Motor Slip</a:t>
            </a:r>
          </a:p>
          <a:p>
            <a:pPr lvl="2"/>
            <a:r>
              <a:rPr lang="en-US" dirty="0" smtClean="0"/>
              <a:t>Calculates Torque Demand</a:t>
            </a:r>
          </a:p>
          <a:p>
            <a:pPr lvl="2"/>
            <a:r>
              <a:rPr lang="en-US" dirty="0" smtClean="0"/>
              <a:t>Quick Response to Changes in Torque Demand</a:t>
            </a:r>
          </a:p>
        </p:txBody>
      </p:sp>
      <p:sp>
        <p:nvSpPr>
          <p:cNvPr id="8499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849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905000"/>
            <a:ext cx="1911350"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14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quarter" idx="13"/>
          </p:nvPr>
        </p:nvSpPr>
        <p:spPr/>
        <p:txBody>
          <a:bodyPr/>
          <a:lstStyle/>
          <a:p>
            <a:r>
              <a:rPr lang="en-US" dirty="0" smtClean="0"/>
              <a:t>IMPULSE</a:t>
            </a:r>
            <a:r>
              <a:rPr lang="en-US" dirty="0" smtClean="0">
                <a:sym typeface="Symbol"/>
              </a:rPr>
              <a:t>V</a:t>
            </a:r>
            <a:r>
              <a:rPr lang="en-US" dirty="0" smtClean="0"/>
              <a:t>G+ Series 4 </a:t>
            </a:r>
          </a:p>
          <a:p>
            <a:pPr lvl="1"/>
            <a:r>
              <a:rPr lang="en-US" dirty="0" smtClean="0"/>
              <a:t>Closed Loop Vector Mode of Operation</a:t>
            </a:r>
          </a:p>
          <a:p>
            <a:pPr lvl="2"/>
            <a:r>
              <a:rPr lang="en-US" dirty="0" smtClean="0"/>
              <a:t>Adjusts torque producing current without increasing magnetizing current</a:t>
            </a:r>
            <a:endParaRPr lang="en-US" dirty="0"/>
          </a:p>
        </p:txBody>
      </p:sp>
      <p:sp>
        <p:nvSpPr>
          <p:cNvPr id="84998" name="Rectangle 1026"/>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IMPULSE Drives </a:t>
            </a:r>
            <a:br>
              <a:rPr lang="en-US" dirty="0" smtClean="0"/>
            </a:br>
            <a:r>
              <a:rPr lang="en-US" dirty="0" smtClean="0"/>
              <a:t>  </a:t>
            </a:r>
            <a:br>
              <a:rPr lang="en-US" dirty="0" smtClean="0"/>
            </a:br>
            <a:endParaRPr lang="en-US" dirty="0" smtClean="0"/>
          </a:p>
        </p:txBody>
      </p:sp>
      <p:pic>
        <p:nvPicPr>
          <p:cNvPr id="849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911350"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03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3"/>
          <p:cNvSpPr>
            <a:spLocks noGrp="1" noChangeArrowheads="1"/>
          </p:cNvSpPr>
          <p:nvPr>
            <p:ph type="body" sz="quarter" idx="13"/>
          </p:nvPr>
        </p:nvSpPr>
        <p:spPr>
          <a:xfrm>
            <a:off x="457200" y="1600200"/>
            <a:ext cx="6705600" cy="4343400"/>
          </a:xfrm>
        </p:spPr>
        <p:txBody>
          <a:bodyPr/>
          <a:lstStyle/>
          <a:p>
            <a:r>
              <a:rPr lang="en-US" dirty="0" smtClean="0"/>
              <a:t>IMPULSE</a:t>
            </a:r>
            <a:r>
              <a:rPr lang="en-US" dirty="0" smtClean="0">
                <a:sym typeface="Symbol"/>
              </a:rPr>
              <a:t>V</a:t>
            </a:r>
            <a:r>
              <a:rPr lang="en-US" dirty="0" smtClean="0"/>
              <a:t>G+ Series 4 </a:t>
            </a:r>
          </a:p>
          <a:p>
            <a:pPr lvl="1"/>
            <a:r>
              <a:rPr lang="en-US" dirty="0" smtClean="0"/>
              <a:t>Closed Loop Vector Mode of Operation</a:t>
            </a:r>
          </a:p>
          <a:p>
            <a:pPr lvl="2"/>
            <a:r>
              <a:rPr lang="en-US" dirty="0" smtClean="0"/>
              <a:t>Heavy duty industrial type</a:t>
            </a:r>
          </a:p>
          <a:p>
            <a:pPr lvl="2"/>
            <a:r>
              <a:rPr lang="en-US" dirty="0" smtClean="0"/>
              <a:t>Output resolution – 1,024 pulses per revolution</a:t>
            </a:r>
          </a:p>
          <a:p>
            <a:pPr lvl="2"/>
            <a:r>
              <a:rPr lang="en-US" dirty="0" smtClean="0"/>
              <a:t>12V DC differential line driver output</a:t>
            </a:r>
          </a:p>
          <a:p>
            <a:pPr lvl="2"/>
            <a:r>
              <a:rPr lang="en-US" dirty="0" smtClean="0"/>
              <a:t>Connected to motor shaft to provide zero backlash</a:t>
            </a:r>
          </a:p>
          <a:p>
            <a:pPr lvl="2"/>
            <a:r>
              <a:rPr lang="en-US" dirty="0" smtClean="0"/>
              <a:t>Shielded cable</a:t>
            </a:r>
          </a:p>
        </p:txBody>
      </p:sp>
      <p:sp>
        <p:nvSpPr>
          <p:cNvPr id="87043" name="Rectangle 2"/>
          <p:cNvSpPr>
            <a:spLocks noGrp="1" noChangeArrowheads="1"/>
          </p:cNvSpPr>
          <p:nvPr>
            <p:ph type="title"/>
          </p:nvPr>
        </p:nvSpPr>
        <p:spPr/>
        <p:txBody>
          <a:bodyPr/>
          <a:lstStyle/>
          <a:p>
            <a:r>
              <a:rPr lang="en-US" dirty="0" smtClean="0"/>
              <a:t>IMPULSE Drives</a:t>
            </a:r>
          </a:p>
        </p:txBody>
      </p:sp>
      <p:pic>
        <p:nvPicPr>
          <p:cNvPr id="870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52600"/>
            <a:ext cx="191135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50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1" name="Object 2"/>
          <p:cNvGraphicFramePr>
            <a:graphicFrameLocks noChangeAspect="1"/>
          </p:cNvGraphicFramePr>
          <p:nvPr>
            <p:extLst>
              <p:ext uri="{D42A27DB-BD31-4B8C-83A1-F6EECF244321}">
                <p14:modId xmlns:p14="http://schemas.microsoft.com/office/powerpoint/2010/main" val="1452993414"/>
              </p:ext>
            </p:extLst>
          </p:nvPr>
        </p:nvGraphicFramePr>
        <p:xfrm>
          <a:off x="2200274" y="1219200"/>
          <a:ext cx="4657725" cy="4908077"/>
        </p:xfrm>
        <a:graphic>
          <a:graphicData uri="http://schemas.openxmlformats.org/presentationml/2006/ole">
            <mc:AlternateContent xmlns:mc="http://schemas.openxmlformats.org/markup-compatibility/2006">
              <mc:Choice xmlns:v="urn:schemas-microsoft-com:vml" Requires="v">
                <p:oleObj spid="_x0000_s1071" name="Photo Editor Photo" r:id="rId4" imgW="4676190" imgH="5200000" progId="MSPhotoEd.3">
                  <p:embed/>
                </p:oleObj>
              </mc:Choice>
              <mc:Fallback>
                <p:oleObj name="Photo Editor Photo" r:id="rId4" imgW="4676190" imgH="52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274" y="1219200"/>
                        <a:ext cx="4657725" cy="4908077"/>
                      </a:xfrm>
                      <a:prstGeom prst="rect">
                        <a:avLst/>
                      </a:prstGeom>
                      <a:noFill/>
                      <a:ln>
                        <a:noFill/>
                      </a:ln>
                      <a:effectLst/>
                    </p:spPr>
                  </p:pic>
                </p:oleObj>
              </mc:Fallback>
            </mc:AlternateContent>
          </a:graphicData>
        </a:graphic>
      </p:graphicFrame>
      <p:sp>
        <p:nvSpPr>
          <p:cNvPr id="4" name="Title 3"/>
          <p:cNvSpPr>
            <a:spLocks noGrp="1"/>
          </p:cNvSpPr>
          <p:nvPr>
            <p:ph type="title"/>
          </p:nvPr>
        </p:nvSpPr>
        <p:spPr/>
        <p:txBody>
          <a:bodyPr/>
          <a:lstStyle/>
          <a:p>
            <a:r>
              <a:rPr lang="en-US" dirty="0" smtClean="0"/>
              <a:t>IMPULSE Drives</a:t>
            </a:r>
            <a:endParaRPr lang="en-US" dirty="0"/>
          </a:p>
        </p:txBody>
      </p:sp>
    </p:spTree>
    <p:extLst>
      <p:ext uri="{BB962C8B-B14F-4D97-AF65-F5344CB8AC3E}">
        <p14:creationId xmlns:p14="http://schemas.microsoft.com/office/powerpoint/2010/main" val="1027250414"/>
      </p:ext>
    </p:extLst>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6" name="Group 7"/>
          <p:cNvGrpSpPr>
            <a:grpSpLocks/>
          </p:cNvGrpSpPr>
          <p:nvPr/>
        </p:nvGrpSpPr>
        <p:grpSpPr bwMode="auto">
          <a:xfrm>
            <a:off x="1371600" y="1404937"/>
            <a:ext cx="6324600" cy="4614863"/>
            <a:chOff x="1056" y="1248"/>
            <a:chExt cx="4080" cy="2736"/>
          </a:xfrm>
        </p:grpSpPr>
        <p:sp>
          <p:nvSpPr>
            <p:cNvPr id="90120" name="Rectangle 6"/>
            <p:cNvSpPr>
              <a:spLocks noChangeArrowheads="1"/>
            </p:cNvSpPr>
            <p:nvPr/>
          </p:nvSpPr>
          <p:spPr bwMode="auto">
            <a:xfrm>
              <a:off x="1056" y="1392"/>
              <a:ext cx="4080"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90121" name="Picture 5" descr="I:\mrkting\MRKETING\TRAINING\Lkshor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 y="1248"/>
              <a:ext cx="3907" cy="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7" name="Text Box 8"/>
          <p:cNvSpPr txBox="1">
            <a:spLocks noChangeArrowheads="1"/>
          </p:cNvSpPr>
          <p:nvPr/>
        </p:nvSpPr>
        <p:spPr bwMode="auto">
          <a:xfrm>
            <a:off x="1447800" y="1244025"/>
            <a:ext cx="6744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i="1">
                <a:solidFill>
                  <a:schemeClr val="tx1"/>
                </a:solidFill>
                <a:latin typeface="Times New Roman" pitchFamily="18" charset="0"/>
              </a:defRPr>
            </a:lvl1pPr>
            <a:lvl2pPr marL="742950" indent="-285750" eaLnBrk="0" hangingPunct="0">
              <a:defRPr sz="3600" i="1">
                <a:solidFill>
                  <a:schemeClr val="tx1"/>
                </a:solidFill>
                <a:latin typeface="Times New Roman" pitchFamily="18" charset="0"/>
              </a:defRPr>
            </a:lvl2pPr>
            <a:lvl3pPr marL="1143000" indent="-228600" eaLnBrk="0" hangingPunct="0">
              <a:defRPr sz="3600" i="1">
                <a:solidFill>
                  <a:schemeClr val="tx1"/>
                </a:solidFill>
                <a:latin typeface="Times New Roman" pitchFamily="18" charset="0"/>
              </a:defRPr>
            </a:lvl3pPr>
            <a:lvl4pPr marL="1600200" indent="-228600" eaLnBrk="0" hangingPunct="0">
              <a:defRPr sz="3600" i="1">
                <a:solidFill>
                  <a:schemeClr val="tx1"/>
                </a:solidFill>
                <a:latin typeface="Times New Roman" pitchFamily="18" charset="0"/>
              </a:defRPr>
            </a:lvl4pPr>
            <a:lvl5pPr marL="2057400" indent="-228600" eaLnBrk="0" hangingPunct="0">
              <a:defRPr sz="3600" i="1">
                <a:solidFill>
                  <a:schemeClr val="tx1"/>
                </a:solidFill>
                <a:latin typeface="Times New Roman" pitchFamily="18" charset="0"/>
              </a:defRPr>
            </a:lvl5pPr>
            <a:lvl6pPr marL="2514600" indent="-228600" eaLnBrk="0" fontAlgn="base" hangingPunct="0">
              <a:spcBef>
                <a:spcPct val="0"/>
              </a:spcBef>
              <a:spcAft>
                <a:spcPct val="0"/>
              </a:spcAft>
              <a:defRPr sz="3600" i="1">
                <a:solidFill>
                  <a:schemeClr val="tx1"/>
                </a:solidFill>
                <a:latin typeface="Times New Roman" pitchFamily="18" charset="0"/>
              </a:defRPr>
            </a:lvl6pPr>
            <a:lvl7pPr marL="2971800" indent="-228600" eaLnBrk="0" fontAlgn="base" hangingPunct="0">
              <a:spcBef>
                <a:spcPct val="0"/>
              </a:spcBef>
              <a:spcAft>
                <a:spcPct val="0"/>
              </a:spcAft>
              <a:defRPr sz="3600" i="1">
                <a:solidFill>
                  <a:schemeClr val="tx1"/>
                </a:solidFill>
                <a:latin typeface="Times New Roman" pitchFamily="18" charset="0"/>
              </a:defRPr>
            </a:lvl7pPr>
            <a:lvl8pPr marL="3429000" indent="-228600" eaLnBrk="0" fontAlgn="base" hangingPunct="0">
              <a:spcBef>
                <a:spcPct val="0"/>
              </a:spcBef>
              <a:spcAft>
                <a:spcPct val="0"/>
              </a:spcAft>
              <a:defRPr sz="3600" i="1">
                <a:solidFill>
                  <a:schemeClr val="tx1"/>
                </a:solidFill>
                <a:latin typeface="Times New Roman" pitchFamily="18" charset="0"/>
              </a:defRPr>
            </a:lvl8pPr>
            <a:lvl9pPr marL="3886200" indent="-228600" eaLnBrk="0" fontAlgn="base" hangingPunct="0">
              <a:spcBef>
                <a:spcPct val="0"/>
              </a:spcBef>
              <a:spcAft>
                <a:spcPct val="0"/>
              </a:spcAft>
              <a:defRPr sz="3600" i="1">
                <a:solidFill>
                  <a:schemeClr val="tx1"/>
                </a:solidFill>
                <a:latin typeface="Times New Roman" pitchFamily="18" charset="0"/>
              </a:defRPr>
            </a:lvl9pPr>
          </a:lstStyle>
          <a:p>
            <a:pPr eaLnBrk="1" hangingPunct="1"/>
            <a:r>
              <a:rPr lang="en-US" sz="3200" b="1" i="0" dirty="0">
                <a:latin typeface="Arial" pitchFamily="34" charset="0"/>
              </a:rPr>
              <a:t>Encoder Interface Board Circuitry</a:t>
            </a:r>
          </a:p>
        </p:txBody>
      </p:sp>
      <p:sp>
        <p:nvSpPr>
          <p:cNvPr id="9" name="TextBox 8"/>
          <p:cNvSpPr txBox="1"/>
          <p:nvPr/>
        </p:nvSpPr>
        <p:spPr>
          <a:xfrm>
            <a:off x="4038600" y="2819400"/>
            <a:ext cx="2286000" cy="230188"/>
          </a:xfrm>
          <a:prstGeom prst="rect">
            <a:avLst/>
          </a:prstGeom>
          <a:solidFill>
            <a:schemeClr val="bg1"/>
          </a:solidFill>
        </p:spPr>
        <p:txBody>
          <a:bodyPr>
            <a:spAutoFit/>
          </a:bodyPr>
          <a:lstStyle/>
          <a:p>
            <a:pPr>
              <a:defRPr/>
            </a:pPr>
            <a:r>
              <a:rPr lang="en-US" sz="900" i="0" dirty="0">
                <a:latin typeface="+mj-lt"/>
              </a:rPr>
              <a:t>PG-T2 CARD Encoder Interface Card</a:t>
            </a:r>
          </a:p>
        </p:txBody>
      </p:sp>
      <p:sp>
        <p:nvSpPr>
          <p:cNvPr id="3" name="Title 2"/>
          <p:cNvSpPr>
            <a:spLocks noGrp="1"/>
          </p:cNvSpPr>
          <p:nvPr>
            <p:ph type="title"/>
          </p:nvPr>
        </p:nvSpPr>
        <p:spPr/>
        <p:txBody>
          <a:bodyPr/>
          <a:lstStyle/>
          <a:p>
            <a:r>
              <a:rPr lang="en-US" dirty="0" smtClean="0"/>
              <a:t>IMPULSE</a:t>
            </a:r>
            <a:r>
              <a:rPr lang="en-US" dirty="0" smtClean="0">
                <a:sym typeface="Symbol"/>
              </a:rPr>
              <a:t> Drives</a:t>
            </a:r>
            <a:endParaRPr lang="en-US" dirty="0"/>
          </a:p>
        </p:txBody>
      </p:sp>
    </p:spTree>
    <p:extLst>
      <p:ext uri="{BB962C8B-B14F-4D97-AF65-F5344CB8AC3E}">
        <p14:creationId xmlns:p14="http://schemas.microsoft.com/office/powerpoint/2010/main" val="524556090"/>
      </p:ext>
    </p:extLst>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40" name="Group 6"/>
          <p:cNvGrpSpPr>
            <a:grpSpLocks/>
          </p:cNvGrpSpPr>
          <p:nvPr/>
        </p:nvGrpSpPr>
        <p:grpSpPr bwMode="auto">
          <a:xfrm>
            <a:off x="1524000" y="1181100"/>
            <a:ext cx="5181600" cy="4800600"/>
            <a:chOff x="1152" y="864"/>
            <a:chExt cx="3312" cy="3120"/>
          </a:xfrm>
        </p:grpSpPr>
        <p:sp>
          <p:nvSpPr>
            <p:cNvPr id="91142" name="Rectangle 5"/>
            <p:cNvSpPr>
              <a:spLocks noChangeArrowheads="1"/>
            </p:cNvSpPr>
            <p:nvPr/>
          </p:nvSpPr>
          <p:spPr bwMode="auto">
            <a:xfrm>
              <a:off x="1152" y="864"/>
              <a:ext cx="331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91143" name="Picture 4" descr="I:\mrkting\MRKETING\TRAINING\pgx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4" y="982"/>
              <a:ext cx="3002" cy="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smtClean="0"/>
              <a:t>IMPULSE Drives</a:t>
            </a:r>
            <a:endParaRPr lang="en-US" dirty="0"/>
          </a:p>
        </p:txBody>
      </p:sp>
    </p:spTree>
    <p:extLst>
      <p:ext uri="{BB962C8B-B14F-4D97-AF65-F5344CB8AC3E}">
        <p14:creationId xmlns:p14="http://schemas.microsoft.com/office/powerpoint/2010/main" val="199579721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1636</TotalTime>
  <Words>8514</Words>
  <Application>Microsoft Office PowerPoint</Application>
  <PresentationFormat>On-screen Show (4:3)</PresentationFormat>
  <Paragraphs>935</Paragraphs>
  <Slides>104</Slides>
  <Notes>89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104</vt:i4>
      </vt:variant>
    </vt:vector>
  </HeadingPairs>
  <TitlesOfParts>
    <vt:vector size="108" baseType="lpstr">
      <vt:lpstr>1_Custom Design</vt:lpstr>
      <vt:lpstr>Office Theme</vt:lpstr>
      <vt:lpstr>Custom Design</vt:lpstr>
      <vt:lpstr>Photo Editor Photo</vt:lpstr>
      <vt:lpstr>Technical Training Program on IMPULSE AC Drives</vt:lpstr>
      <vt:lpstr>PowerPoint Presentation</vt:lpstr>
      <vt:lpstr>PowerPoint Presentation</vt:lpstr>
      <vt:lpstr>Impulse Drives: Safety Features</vt:lpstr>
      <vt:lpstr>PowerPoint Presentation</vt:lpstr>
      <vt:lpstr>Diagram of VFD Process </vt:lpstr>
      <vt:lpstr>PowerPoint Presentation</vt:lpstr>
      <vt:lpstr>PowerPoint Presentation</vt:lpstr>
      <vt:lpstr>PowerPoint Presentation</vt:lpstr>
      <vt:lpstr>PowerPoint Presentation</vt:lpstr>
      <vt:lpstr>PowerPoint Presentation</vt:lpstr>
      <vt:lpstr>Impulse Drives: Safety Features</vt:lpstr>
      <vt:lpstr>PowerPoint Presentation</vt:lpstr>
      <vt:lpstr>Diagram of VFD Process </vt:lpstr>
      <vt:lpstr>PowerPoint Presentation</vt:lpstr>
      <vt:lpstr>PowerPoint Presentation</vt:lpstr>
      <vt:lpstr>IMPULSE® Drives</vt:lpstr>
      <vt:lpstr>IMPULSE Drives</vt:lpstr>
      <vt:lpstr>IMPULSE Drives</vt:lpstr>
      <vt:lpstr>IMPULSE Drives</vt:lpstr>
      <vt:lpstr>IMPULSE Drives</vt:lpstr>
      <vt:lpstr>IMPULSE Drives</vt:lpstr>
      <vt:lpstr>IMPULSE Drives</vt:lpstr>
      <vt:lpstr>IMPULSE Drives</vt:lpstr>
      <vt:lpstr>IMPULSE Drives</vt:lpstr>
      <vt:lpstr>  IMPULSE Drives     </vt:lpstr>
      <vt:lpstr>  IMPULSE Drives     </vt:lpstr>
      <vt:lpstr>  IMPULSE Drives     </vt:lpstr>
      <vt:lpstr>  IMPULSE Drives     </vt:lpstr>
      <vt:lpstr>  IMPULSE Drives     </vt:lpstr>
      <vt:lpstr>  IMPULSE Drive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IMPULSE Drives   </vt:lpstr>
      <vt:lpstr>IMPULSE Drives </vt:lpstr>
      <vt:lpstr>IMPULSE Drives </vt:lpstr>
      <vt:lpstr>IMPULSE Drives </vt:lpstr>
      <vt:lpstr>IMPULSE Drives </vt:lpstr>
      <vt:lpstr>IMPULSE Drives </vt:lpstr>
      <vt:lpstr>IMPULSE Drives </vt:lpstr>
      <vt:lpstr>IMPULSE Drives </vt:lpstr>
      <vt:lpstr>IMPULSE Drives </vt:lpstr>
      <vt:lpstr>IMPULSE Drives </vt:lpstr>
      <vt:lpstr>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Drives     </vt:lpstr>
      <vt:lpstr>  IMPULSE Drive     </vt:lpstr>
      <vt:lpstr>  IMPULSE Drives     </vt:lpstr>
      <vt:lpstr>  IMPULSE Drives     </vt:lpstr>
      <vt:lpstr>  IMPULSE Drives     </vt:lpstr>
      <vt:lpstr>IMPULSE Drives</vt:lpstr>
      <vt:lpstr>IMPULSE Drives</vt:lpstr>
      <vt:lpstr>IMPULSE Drives</vt:lpstr>
      <vt:lpstr>IMPULSE Drives</vt:lpstr>
      <vt:lpstr>IMPULSE Drives</vt:lpstr>
      <vt:lpstr>IMPULSE Drives</vt:lpstr>
      <vt:lpstr>IMPULSE Drives</vt:lpstr>
      <vt:lpstr>IMPULSE Drives</vt:lpstr>
      <vt:lpstr>IMPULSE Drives</vt:lpstr>
      <vt:lpstr>IMPULSE Drives</vt:lpstr>
      <vt:lpstr>  IMPULSE Drives     </vt:lpstr>
      <vt:lpstr>  IMPULSE Drives     </vt:lpstr>
      <vt:lpstr>IMPULSE Drives</vt:lpstr>
      <vt:lpstr>IMPULSE Drives</vt:lpstr>
      <vt:lpstr>IMPULSE Drives</vt:lpstr>
      <vt:lpstr>IMPULSE Drives</vt:lpstr>
      <vt:lpstr>IMPULSE Drives</vt:lpstr>
      <vt:lpstr>IMPULSE Drives</vt:lpstr>
      <vt:lpstr>  IMPULSE Drives     </vt:lpstr>
      <vt:lpstr>  IMPULSE Drives     </vt:lpstr>
      <vt:lpstr>IMPULSE Drives</vt:lpstr>
    </vt:vector>
  </TitlesOfParts>
  <Company>Magnetek,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Voss, Megan</dc:creator>
  <cp:lastModifiedBy>Christopher Koralik</cp:lastModifiedBy>
  <cp:revision>158</cp:revision>
  <cp:lastPrinted>2012-10-02T18:22:44Z</cp:lastPrinted>
  <dcterms:created xsi:type="dcterms:W3CDTF">2012-10-02T15:37:49Z</dcterms:created>
  <dcterms:modified xsi:type="dcterms:W3CDTF">2013-10-01T06:19:58Z</dcterms:modified>
</cp:coreProperties>
</file>